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handoutMasterIdLst>
    <p:handoutMasterId r:id="rId32"/>
  </p:handoutMasterIdLst>
  <p:sldIdLst>
    <p:sldId id="258" r:id="rId5"/>
    <p:sldId id="257" r:id="rId6"/>
    <p:sldId id="259" r:id="rId7"/>
    <p:sldId id="260" r:id="rId8"/>
    <p:sldId id="261" r:id="rId9"/>
    <p:sldId id="267" r:id="rId10"/>
    <p:sldId id="270" r:id="rId11"/>
    <p:sldId id="266" r:id="rId12"/>
    <p:sldId id="268" r:id="rId13"/>
    <p:sldId id="274" r:id="rId14"/>
    <p:sldId id="276" r:id="rId15"/>
    <p:sldId id="269" r:id="rId16"/>
    <p:sldId id="275" r:id="rId17"/>
    <p:sldId id="272" r:id="rId18"/>
    <p:sldId id="279" r:id="rId19"/>
    <p:sldId id="271" r:id="rId20"/>
    <p:sldId id="277" r:id="rId21"/>
    <p:sldId id="283" r:id="rId22"/>
    <p:sldId id="284" r:id="rId23"/>
    <p:sldId id="278" r:id="rId24"/>
    <p:sldId id="281" r:id="rId25"/>
    <p:sldId id="288" r:id="rId26"/>
    <p:sldId id="286" r:id="rId27"/>
    <p:sldId id="262" r:id="rId28"/>
    <p:sldId id="265" r:id="rId29"/>
    <p:sldId id="264" r:id="rId3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ber Murphy" initials="AM" lastIdx="1" clrIdx="0">
    <p:extLst>
      <p:ext uri="{19B8F6BF-5375-455C-9EA6-DF929625EA0E}">
        <p15:presenceInfo xmlns:p15="http://schemas.microsoft.com/office/powerpoint/2012/main" userId="S::amurphy@plusweb.org::d5c4fcec-2a70-4d03-9e94-58f5ec086f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565A"/>
    <a:srgbClr val="D57E00"/>
    <a:srgbClr val="FFFFFF"/>
    <a:srgbClr val="6A1B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71" autoAdjust="0"/>
    <p:restoredTop sz="94660"/>
  </p:normalViewPr>
  <p:slideViewPr>
    <p:cSldViewPr snapToGrid="0">
      <p:cViewPr varScale="1">
        <p:scale>
          <a:sx n="63" d="100"/>
          <a:sy n="63" d="100"/>
        </p:scale>
        <p:origin x="648" y="56"/>
      </p:cViewPr>
      <p:guideLst/>
    </p:cSldViewPr>
  </p:slideViewPr>
  <p:notesTextViewPr>
    <p:cViewPr>
      <p:scale>
        <a:sx n="1" d="1"/>
        <a:sy n="1" d="1"/>
      </p:scale>
      <p:origin x="0" y="0"/>
    </p:cViewPr>
  </p:notesTextViewPr>
  <p:notesViewPr>
    <p:cSldViewPr snapToGrid="0">
      <p:cViewPr varScale="1">
        <p:scale>
          <a:sx n="65" d="100"/>
          <a:sy n="65" d="100"/>
        </p:scale>
        <p:origin x="3154" y="3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741CA50-6E68-4A3F-9D99-834115226F1B}"/>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6315EA5D-8ECE-453E-842E-516641EEE5CA}"/>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FDE1361-3237-4FD3-84BA-8560AB6A6E1C}" type="datetimeFigureOut">
              <a:rPr lang="en-US" smtClean="0"/>
              <a:t>3/19/2026</a:t>
            </a:fld>
            <a:endParaRPr lang="en-US"/>
          </a:p>
        </p:txBody>
      </p:sp>
      <p:sp>
        <p:nvSpPr>
          <p:cNvPr id="4" name="Footer Placeholder 3">
            <a:extLst>
              <a:ext uri="{FF2B5EF4-FFF2-40B4-BE49-F238E27FC236}">
                <a16:creationId xmlns:a16="http://schemas.microsoft.com/office/drawing/2014/main" id="{31B2EFA1-06C5-4F77-9E5D-3CC3C8637C1D}"/>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FA67551-B02D-489A-90E9-C4C92AB5B01C}"/>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B1F05C6-FBE2-4DF6-9D74-E91DC434D726}" type="slidenum">
              <a:rPr lang="en-US" smtClean="0"/>
              <a:t>‹#›</a:t>
            </a:fld>
            <a:endParaRPr lang="en-US"/>
          </a:p>
        </p:txBody>
      </p:sp>
    </p:spTree>
    <p:extLst>
      <p:ext uri="{BB962C8B-B14F-4D97-AF65-F5344CB8AC3E}">
        <p14:creationId xmlns:p14="http://schemas.microsoft.com/office/powerpoint/2010/main" val="9946296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230D8B1-73C5-4E1C-823D-104ED3B7379F}" type="datetimeFigureOut">
              <a:rPr lang="en-US" smtClean="0"/>
              <a:t>3/19/2026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DCB006A-1C95-4B30-8CCA-37D2AF804191}" type="slidenum">
              <a:rPr lang="en-US" smtClean="0"/>
              <a:t>‹#›</a:t>
            </a:fld>
            <a:endParaRPr lang="en-US"/>
          </a:p>
        </p:txBody>
      </p:sp>
    </p:spTree>
    <p:extLst>
      <p:ext uri="{BB962C8B-B14F-4D97-AF65-F5344CB8AC3E}">
        <p14:creationId xmlns:p14="http://schemas.microsoft.com/office/powerpoint/2010/main" val="2499608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ti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emf"/><Relationship Id="rId11" Type="http://schemas.openxmlformats.org/officeDocument/2006/relationships/image" Target="../media/image10.png"/><Relationship Id="rId5" Type="http://schemas.openxmlformats.org/officeDocument/2006/relationships/image" Target="../media/image4.emf"/><Relationship Id="rId10" Type="http://schemas.openxmlformats.org/officeDocument/2006/relationships/image" Target="../media/image9.png"/><Relationship Id="rId4" Type="http://schemas.openxmlformats.org/officeDocument/2006/relationships/image" Target="../media/image3.jp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descr="Insert Webinar Title">
            <a:extLst>
              <a:ext uri="{FF2B5EF4-FFF2-40B4-BE49-F238E27FC236}">
                <a16:creationId xmlns:a16="http://schemas.microsoft.com/office/drawing/2014/main" id="{E16F788D-1B34-4DFC-AB02-FBB6BE7E679C}"/>
              </a:ext>
            </a:extLst>
          </p:cNvPr>
          <p:cNvSpPr>
            <a:spLocks noGrp="1"/>
          </p:cNvSpPr>
          <p:nvPr>
            <p:ph type="ctrTitle"/>
          </p:nvPr>
        </p:nvSpPr>
        <p:spPr>
          <a:xfrm>
            <a:off x="7769675" y="1906750"/>
            <a:ext cx="3965713" cy="1551954"/>
          </a:xfrm>
        </p:spPr>
        <p:txBody>
          <a:bodyPr anchor="ctr">
            <a:noAutofit/>
          </a:bodyPr>
          <a:lstStyle>
            <a:lvl1pPr algn="ctr">
              <a:defRPr sz="36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FB86851F-0D86-47CB-89EA-77578554A567}"/>
              </a:ext>
            </a:extLst>
          </p:cNvPr>
          <p:cNvSpPr>
            <a:spLocks noGrp="1"/>
          </p:cNvSpPr>
          <p:nvPr>
            <p:ph type="subTitle" idx="1"/>
          </p:nvPr>
        </p:nvSpPr>
        <p:spPr>
          <a:xfrm>
            <a:off x="7769674" y="3670049"/>
            <a:ext cx="3965714" cy="1655762"/>
          </a:xfrm>
        </p:spPr>
        <p:txBody>
          <a:bodyPr>
            <a:normAutofit/>
          </a:bodyPr>
          <a:lstStyle>
            <a:lvl1pPr marL="0" indent="0" algn="ctr">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26" name="Group 25">
            <a:extLst>
              <a:ext uri="{FF2B5EF4-FFF2-40B4-BE49-F238E27FC236}">
                <a16:creationId xmlns:a16="http://schemas.microsoft.com/office/drawing/2014/main" id="{97281F8A-151D-40F5-BB3E-D31B0BCC8B94}"/>
              </a:ext>
            </a:extLst>
          </p:cNvPr>
          <p:cNvGrpSpPr/>
          <p:nvPr userDrawn="1"/>
        </p:nvGrpSpPr>
        <p:grpSpPr>
          <a:xfrm>
            <a:off x="571500" y="-15622"/>
            <a:ext cx="5114455" cy="323735"/>
            <a:chOff x="469900" y="-25130"/>
            <a:chExt cx="5114455" cy="520778"/>
          </a:xfrm>
          <a:solidFill>
            <a:srgbClr val="55565A"/>
          </a:solidFill>
        </p:grpSpPr>
        <p:sp>
          <p:nvSpPr>
            <p:cNvPr id="24" name="Rectangle: Top Corners Snipped 23">
              <a:extLst>
                <a:ext uri="{FF2B5EF4-FFF2-40B4-BE49-F238E27FC236}">
                  <a16:creationId xmlns:a16="http://schemas.microsoft.com/office/drawing/2014/main" id="{CD296EF5-E6A3-4569-B6EE-7411F7D7A499}"/>
                </a:ext>
              </a:extLst>
            </p:cNvPr>
            <p:cNvSpPr/>
            <p:nvPr userDrawn="1"/>
          </p:nvSpPr>
          <p:spPr>
            <a:xfrm flipV="1">
              <a:off x="469900" y="0"/>
              <a:ext cx="5114455" cy="495648"/>
            </a:xfrm>
            <a:prstGeom prst="snip2SameRect">
              <a:avLst/>
            </a:prstGeom>
            <a:grp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srgbClr val="FFFFFF"/>
                </a:solidFill>
              </a:endParaRPr>
            </a:p>
          </p:txBody>
        </p:sp>
        <p:sp>
          <p:nvSpPr>
            <p:cNvPr id="25" name="TextBox 24">
              <a:extLst>
                <a:ext uri="{FF2B5EF4-FFF2-40B4-BE49-F238E27FC236}">
                  <a16:creationId xmlns:a16="http://schemas.microsoft.com/office/drawing/2014/main" id="{8A46F499-97CF-4932-8D21-AA7F4F133CF2}"/>
                </a:ext>
              </a:extLst>
            </p:cNvPr>
            <p:cNvSpPr txBox="1"/>
            <p:nvPr userDrawn="1"/>
          </p:nvSpPr>
          <p:spPr>
            <a:xfrm>
              <a:off x="651012" y="-25130"/>
              <a:ext cx="4721087" cy="495107"/>
            </a:xfrm>
            <a:prstGeom prst="rect">
              <a:avLst/>
            </a:prstGeom>
            <a:noFill/>
          </p:spPr>
          <p:txBody>
            <a:bodyPr wrap="square" rtlCol="0" anchor="ctr">
              <a:spAutoFit/>
            </a:bodyPr>
            <a:lstStyle/>
            <a:p>
              <a:pPr algn="ctr"/>
              <a:r>
                <a:rPr lang="en-US" sz="1400" dirty="0">
                  <a:solidFill>
                    <a:srgbClr val="FFFFFF"/>
                  </a:solidFill>
                  <a:latin typeface="+mj-lt"/>
                </a:rPr>
                <a:t>PLUS Diamond Sponsors</a:t>
              </a:r>
            </a:p>
          </p:txBody>
        </p:sp>
      </p:grpSp>
      <p:sp>
        <p:nvSpPr>
          <p:cNvPr id="30" name="TextBox 29">
            <a:extLst>
              <a:ext uri="{FF2B5EF4-FFF2-40B4-BE49-F238E27FC236}">
                <a16:creationId xmlns:a16="http://schemas.microsoft.com/office/drawing/2014/main" id="{7077718D-C2AB-4CD1-ABD1-7DFE628C9E10}"/>
              </a:ext>
            </a:extLst>
          </p:cNvPr>
          <p:cNvSpPr txBox="1"/>
          <p:nvPr userDrawn="1"/>
        </p:nvSpPr>
        <p:spPr>
          <a:xfrm>
            <a:off x="7841973" y="5035573"/>
            <a:ext cx="3965714" cy="369332"/>
          </a:xfrm>
          <a:prstGeom prst="rect">
            <a:avLst/>
          </a:prstGeom>
          <a:noFill/>
        </p:spPr>
        <p:txBody>
          <a:bodyPr wrap="square" rtlCol="0">
            <a:spAutoFit/>
          </a:bodyPr>
          <a:lstStyle/>
          <a:p>
            <a:endParaRPr lang="en-US" dirty="0">
              <a:latin typeface="+mj-lt"/>
            </a:endParaRPr>
          </a:p>
        </p:txBody>
      </p:sp>
      <p:sp>
        <p:nvSpPr>
          <p:cNvPr id="36" name="TextBox 35">
            <a:extLst>
              <a:ext uri="{FF2B5EF4-FFF2-40B4-BE49-F238E27FC236}">
                <a16:creationId xmlns:a16="http://schemas.microsoft.com/office/drawing/2014/main" id="{DEFB296B-AB14-4464-8BE1-0F2FCFA4EA4B}"/>
              </a:ext>
            </a:extLst>
          </p:cNvPr>
          <p:cNvSpPr txBox="1"/>
          <p:nvPr userDrawn="1"/>
        </p:nvSpPr>
        <p:spPr>
          <a:xfrm>
            <a:off x="9650895" y="6365221"/>
            <a:ext cx="2434282" cy="369332"/>
          </a:xfrm>
          <a:prstGeom prst="rect">
            <a:avLst/>
          </a:prstGeom>
          <a:noFill/>
        </p:spPr>
        <p:txBody>
          <a:bodyPr wrap="square" rtlCol="0">
            <a:spAutoFit/>
          </a:bodyPr>
          <a:lstStyle/>
          <a:p>
            <a:pPr algn="r"/>
            <a:r>
              <a:rPr lang="en-US" dirty="0">
                <a:solidFill>
                  <a:srgbClr val="D57E00"/>
                </a:solidFill>
                <a:latin typeface="+mj-lt"/>
              </a:rPr>
              <a:t>p</a:t>
            </a:r>
            <a:r>
              <a:rPr lang="en-US">
                <a:solidFill>
                  <a:srgbClr val="D57E00"/>
                </a:solidFill>
                <a:latin typeface="+mj-lt"/>
              </a:rPr>
              <a:t>lusweb</a:t>
            </a:r>
            <a:r>
              <a:rPr lang="en-US" dirty="0">
                <a:solidFill>
                  <a:srgbClr val="D57E00"/>
                </a:solidFill>
                <a:latin typeface="+mj-lt"/>
              </a:rPr>
              <a:t>.org</a:t>
            </a:r>
          </a:p>
        </p:txBody>
      </p:sp>
      <p:pic>
        <p:nvPicPr>
          <p:cNvPr id="14" name="Picture 13" descr="Text&#10;&#10;Description automatically generated with medium confidence">
            <a:extLst>
              <a:ext uri="{FF2B5EF4-FFF2-40B4-BE49-F238E27FC236}">
                <a16:creationId xmlns:a16="http://schemas.microsoft.com/office/drawing/2014/main" id="{439709EC-1816-C4AB-58D8-FF6AFA6D952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03914" y="127553"/>
            <a:ext cx="2038730" cy="461141"/>
          </a:xfrm>
          <a:prstGeom prst="rect">
            <a:avLst/>
          </a:prstGeom>
        </p:spPr>
      </p:pic>
      <p:pic>
        <p:nvPicPr>
          <p:cNvPr id="9" name="Picture 8" descr="Logo, company name&#10;&#10;Description automatically generated">
            <a:extLst>
              <a:ext uri="{FF2B5EF4-FFF2-40B4-BE49-F238E27FC236}">
                <a16:creationId xmlns:a16="http://schemas.microsoft.com/office/drawing/2014/main" id="{F8523954-F1DE-C87E-A5DE-735E64D5EF0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8075" y="431199"/>
            <a:ext cx="2126461" cy="1283209"/>
          </a:xfrm>
          <a:prstGeom prst="rect">
            <a:avLst/>
          </a:prstGeom>
        </p:spPr>
      </p:pic>
      <p:pic>
        <p:nvPicPr>
          <p:cNvPr id="21" name="Picture 20">
            <a:extLst>
              <a:ext uri="{FF2B5EF4-FFF2-40B4-BE49-F238E27FC236}">
                <a16:creationId xmlns:a16="http://schemas.microsoft.com/office/drawing/2014/main" id="{F973BF8B-6B23-0BAF-0C42-D51C7810732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253866" y="4983165"/>
            <a:ext cx="2699919" cy="437521"/>
          </a:xfrm>
          <a:prstGeom prst="rect">
            <a:avLst/>
          </a:prstGeom>
        </p:spPr>
      </p:pic>
      <p:pic>
        <p:nvPicPr>
          <p:cNvPr id="22" name="Picture 21">
            <a:extLst>
              <a:ext uri="{FF2B5EF4-FFF2-40B4-BE49-F238E27FC236}">
                <a16:creationId xmlns:a16="http://schemas.microsoft.com/office/drawing/2014/main" id="{88BD927D-FCBF-3A59-849B-2E3209C687C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587775" y="590000"/>
            <a:ext cx="2032103" cy="788577"/>
          </a:xfrm>
          <a:prstGeom prst="rect">
            <a:avLst/>
          </a:prstGeom>
        </p:spPr>
      </p:pic>
      <p:pic>
        <p:nvPicPr>
          <p:cNvPr id="8" name="Picture 7" descr="A picture containing shape&#10;&#10;Description automatically generated">
            <a:extLst>
              <a:ext uri="{FF2B5EF4-FFF2-40B4-BE49-F238E27FC236}">
                <a16:creationId xmlns:a16="http://schemas.microsoft.com/office/drawing/2014/main" id="{7295315E-B738-B877-5B9E-FAADB5E6FE8B}"/>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88682" y="3104434"/>
            <a:ext cx="2418306" cy="1131230"/>
          </a:xfrm>
          <a:prstGeom prst="rect">
            <a:avLst/>
          </a:prstGeom>
        </p:spPr>
      </p:pic>
      <p:pic>
        <p:nvPicPr>
          <p:cNvPr id="12" name="Picture 11" descr="Logo&#10;&#10;Description automatically generated">
            <a:extLst>
              <a:ext uri="{FF2B5EF4-FFF2-40B4-BE49-F238E27FC236}">
                <a16:creationId xmlns:a16="http://schemas.microsoft.com/office/drawing/2014/main" id="{761452A8-197C-1E8C-C4A5-7CAC11BA569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71559" y="4938494"/>
            <a:ext cx="2416306" cy="526864"/>
          </a:xfrm>
          <a:prstGeom prst="rect">
            <a:avLst/>
          </a:prstGeom>
        </p:spPr>
      </p:pic>
      <p:pic>
        <p:nvPicPr>
          <p:cNvPr id="7" name="Picture 6">
            <a:extLst>
              <a:ext uri="{FF2B5EF4-FFF2-40B4-BE49-F238E27FC236}">
                <a16:creationId xmlns:a16="http://schemas.microsoft.com/office/drawing/2014/main" id="{B40B1794-AB57-B1FD-1083-3F548524A097}"/>
              </a:ext>
            </a:extLst>
          </p:cNvPr>
          <p:cNvPicPr>
            <a:picLocks noChangeAspect="1"/>
          </p:cNvPicPr>
          <p:nvPr userDrawn="1"/>
        </p:nvPicPr>
        <p:blipFill>
          <a:blip r:embed="rId9"/>
          <a:stretch>
            <a:fillRect/>
          </a:stretch>
        </p:blipFill>
        <p:spPr>
          <a:xfrm>
            <a:off x="3306769" y="3104434"/>
            <a:ext cx="2594114" cy="1300182"/>
          </a:xfrm>
          <a:prstGeom prst="rect">
            <a:avLst/>
          </a:prstGeom>
        </p:spPr>
      </p:pic>
      <p:pic>
        <p:nvPicPr>
          <p:cNvPr id="4" name="Picture 3">
            <a:extLst>
              <a:ext uri="{FF2B5EF4-FFF2-40B4-BE49-F238E27FC236}">
                <a16:creationId xmlns:a16="http://schemas.microsoft.com/office/drawing/2014/main" id="{90D5BA0E-6393-75B7-C9E0-74CDD2370727}"/>
              </a:ext>
            </a:extLst>
          </p:cNvPr>
          <p:cNvPicPr>
            <a:picLocks noChangeAspect="1"/>
          </p:cNvPicPr>
          <p:nvPr userDrawn="1"/>
        </p:nvPicPr>
        <p:blipFill>
          <a:blip r:embed="rId10"/>
          <a:stretch>
            <a:fillRect/>
          </a:stretch>
        </p:blipFill>
        <p:spPr>
          <a:xfrm>
            <a:off x="3525904" y="1692558"/>
            <a:ext cx="3277709" cy="1068519"/>
          </a:xfrm>
          <a:prstGeom prst="rect">
            <a:avLst/>
          </a:prstGeom>
        </p:spPr>
      </p:pic>
      <p:pic>
        <p:nvPicPr>
          <p:cNvPr id="5" name="Picture 4">
            <a:extLst>
              <a:ext uri="{FF2B5EF4-FFF2-40B4-BE49-F238E27FC236}">
                <a16:creationId xmlns:a16="http://schemas.microsoft.com/office/drawing/2014/main" id="{F5932186-1AA3-413D-0FFE-6A3F506F98D9}"/>
              </a:ext>
            </a:extLst>
          </p:cNvPr>
          <p:cNvPicPr>
            <a:picLocks noChangeAspect="1"/>
          </p:cNvPicPr>
          <p:nvPr userDrawn="1"/>
        </p:nvPicPr>
        <p:blipFill>
          <a:blip r:embed="rId11"/>
          <a:stretch>
            <a:fillRect/>
          </a:stretch>
        </p:blipFill>
        <p:spPr>
          <a:xfrm>
            <a:off x="181035" y="2072570"/>
            <a:ext cx="2974745" cy="308113"/>
          </a:xfrm>
          <a:prstGeom prst="rect">
            <a:avLst/>
          </a:prstGeom>
        </p:spPr>
      </p:pic>
    </p:spTree>
    <p:extLst>
      <p:ext uri="{BB962C8B-B14F-4D97-AF65-F5344CB8AC3E}">
        <p14:creationId xmlns:p14="http://schemas.microsoft.com/office/powerpoint/2010/main" val="730629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CC11C-F213-4FF8-9E7E-93A7E77283E0}"/>
              </a:ext>
            </a:extLst>
          </p:cNvPr>
          <p:cNvSpPr>
            <a:spLocks noGrp="1"/>
          </p:cNvSpPr>
          <p:nvPr>
            <p:ph type="title"/>
          </p:nvPr>
        </p:nvSpPr>
        <p:spPr>
          <a:xfrm>
            <a:off x="838200" y="860424"/>
            <a:ext cx="10515600" cy="681037"/>
          </a:xfrm>
        </p:spPr>
        <p:txBody>
          <a:bodyPr>
            <a:normAutofit/>
          </a:bodyPr>
          <a:lstStyle>
            <a:lvl1pPr>
              <a:defRPr sz="4000" b="1">
                <a:solidFill>
                  <a:schemeClr val="bg2">
                    <a:lumMod val="25000"/>
                  </a:schemeClr>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6CB95B38-E752-4BEC-9A7F-A5AC575C0F34}"/>
              </a:ext>
            </a:extLst>
          </p:cNvPr>
          <p:cNvSpPr>
            <a:spLocks noGrp="1"/>
          </p:cNvSpPr>
          <p:nvPr>
            <p:ph idx="1"/>
          </p:nvPr>
        </p:nvSpPr>
        <p:spPr>
          <a:xfrm>
            <a:off x="838200" y="1898374"/>
            <a:ext cx="10515600" cy="4248439"/>
          </a:xfrm>
        </p:spPr>
        <p:txBody>
          <a:bodyPr/>
          <a:lstStyle>
            <a:lvl1pPr marL="0" indent="0">
              <a:buNone/>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a:extLst>
              <a:ext uri="{FF2B5EF4-FFF2-40B4-BE49-F238E27FC236}">
                <a16:creationId xmlns:a16="http://schemas.microsoft.com/office/drawing/2014/main" id="{F94A5953-7C9E-46C9-88B3-5FD4A9E53849}"/>
              </a:ext>
            </a:extLst>
          </p:cNvPr>
          <p:cNvCxnSpPr/>
          <p:nvPr userDrawn="1"/>
        </p:nvCxnSpPr>
        <p:spPr>
          <a:xfrm>
            <a:off x="838200" y="1559216"/>
            <a:ext cx="10587362" cy="0"/>
          </a:xfrm>
          <a:prstGeom prst="line">
            <a:avLst/>
          </a:prstGeom>
        </p:spPr>
        <p:style>
          <a:lnRef idx="1">
            <a:schemeClr val="dk1"/>
          </a:lnRef>
          <a:fillRef idx="0">
            <a:schemeClr val="dk1"/>
          </a:fillRef>
          <a:effectRef idx="0">
            <a:schemeClr val="dk1"/>
          </a:effectRef>
          <a:fontRef idx="minor">
            <a:schemeClr val="tx1"/>
          </a:fontRef>
        </p:style>
      </p:cxnSp>
      <p:sp>
        <p:nvSpPr>
          <p:cNvPr id="10" name="Rectangle 9">
            <a:extLst>
              <a:ext uri="{FF2B5EF4-FFF2-40B4-BE49-F238E27FC236}">
                <a16:creationId xmlns:a16="http://schemas.microsoft.com/office/drawing/2014/main" id="{2635A43E-9874-43E3-B77E-B9D3D63EE286}"/>
              </a:ext>
            </a:extLst>
          </p:cNvPr>
          <p:cNvSpPr/>
          <p:nvPr userDrawn="1"/>
        </p:nvSpPr>
        <p:spPr>
          <a:xfrm>
            <a:off x="0" y="0"/>
            <a:ext cx="12192000" cy="681037"/>
          </a:xfrm>
          <a:prstGeom prst="rect">
            <a:avLst/>
          </a:prstGeom>
          <a:solidFill>
            <a:srgbClr val="555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3">
            <a:extLst>
              <a:ext uri="{FF2B5EF4-FFF2-40B4-BE49-F238E27FC236}">
                <a16:creationId xmlns:a16="http://schemas.microsoft.com/office/drawing/2014/main" id="{D1A3B4F1-DC32-4285-9396-54BD55629776}"/>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92302E-BFF8-4535-B425-4FB3DB2532AB}" type="datetime1">
              <a:rPr lang="en-US" smtClean="0"/>
              <a:t>3/19/2026</a:t>
            </a:fld>
            <a:endParaRPr lang="en-US" dirty="0"/>
          </a:p>
        </p:txBody>
      </p:sp>
      <p:sp>
        <p:nvSpPr>
          <p:cNvPr id="14" name="Footer Placeholder 4">
            <a:extLst>
              <a:ext uri="{FF2B5EF4-FFF2-40B4-BE49-F238E27FC236}">
                <a16:creationId xmlns:a16="http://schemas.microsoft.com/office/drawing/2014/main" id="{A9161785-DC42-405C-AAFD-F1CEC576CD9B}"/>
              </a:ext>
            </a:extLst>
          </p:cNvPr>
          <p:cNvSpPr txBox="1">
            <a:spLocks/>
          </p:cNvSpPr>
          <p:nvPr userDrawn="1"/>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cap="all" baseline="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Professional Liability Underwriting Society</a:t>
            </a:r>
          </a:p>
        </p:txBody>
      </p:sp>
      <p:sp>
        <p:nvSpPr>
          <p:cNvPr id="15" name="Slide Number Placeholder 5">
            <a:extLst>
              <a:ext uri="{FF2B5EF4-FFF2-40B4-BE49-F238E27FC236}">
                <a16:creationId xmlns:a16="http://schemas.microsoft.com/office/drawing/2014/main" id="{38D7EAF0-DD9A-482B-9D8D-EB9E49E64AB7}"/>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lumMod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B8889DD-EB81-42F0-B272-98A73896C119}" type="slidenum">
              <a:rPr lang="en-US" smtClean="0"/>
              <a:pPr/>
              <a:t>‹#›</a:t>
            </a:fld>
            <a:endParaRPr lang="en-US"/>
          </a:p>
        </p:txBody>
      </p:sp>
      <p:pic>
        <p:nvPicPr>
          <p:cNvPr id="4" name="Picture 3" descr="Text&#10;&#10;Description automatically generated with medium confidence">
            <a:extLst>
              <a:ext uri="{FF2B5EF4-FFF2-40B4-BE49-F238E27FC236}">
                <a16:creationId xmlns:a16="http://schemas.microsoft.com/office/drawing/2014/main" id="{5EB3EA38-9661-A073-3B0B-1B281797D6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03914" y="127553"/>
            <a:ext cx="2038730" cy="461141"/>
          </a:xfrm>
          <a:prstGeom prst="rect">
            <a:avLst/>
          </a:prstGeom>
        </p:spPr>
      </p:pic>
    </p:spTree>
    <p:extLst>
      <p:ext uri="{BB962C8B-B14F-4D97-AF65-F5344CB8AC3E}">
        <p14:creationId xmlns:p14="http://schemas.microsoft.com/office/powerpoint/2010/main" val="657953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CC11C-F213-4FF8-9E7E-93A7E77283E0}"/>
              </a:ext>
            </a:extLst>
          </p:cNvPr>
          <p:cNvSpPr>
            <a:spLocks noGrp="1"/>
          </p:cNvSpPr>
          <p:nvPr>
            <p:ph type="title"/>
          </p:nvPr>
        </p:nvSpPr>
        <p:spPr>
          <a:xfrm>
            <a:off x="838200" y="860424"/>
            <a:ext cx="10515600" cy="681037"/>
          </a:xfrm>
        </p:spPr>
        <p:txBody>
          <a:bodyPr>
            <a:normAutofit/>
          </a:bodyPr>
          <a:lstStyle>
            <a:lvl1pPr>
              <a:defRPr sz="4000" b="1">
                <a:solidFill>
                  <a:schemeClr val="bg2">
                    <a:lumMod val="25000"/>
                  </a:schemeClr>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6CB95B38-E752-4BEC-9A7F-A5AC575C0F34}"/>
              </a:ext>
            </a:extLst>
          </p:cNvPr>
          <p:cNvSpPr>
            <a:spLocks noGrp="1"/>
          </p:cNvSpPr>
          <p:nvPr>
            <p:ph idx="1"/>
          </p:nvPr>
        </p:nvSpPr>
        <p:spPr>
          <a:xfrm>
            <a:off x="838200" y="1838739"/>
            <a:ext cx="5145157" cy="4308074"/>
          </a:xfrm>
        </p:spPr>
        <p:txBody>
          <a:bodyPr/>
          <a:lstStyle>
            <a:lvl1pPr marL="0" indent="0">
              <a:buNone/>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a:extLst>
              <a:ext uri="{FF2B5EF4-FFF2-40B4-BE49-F238E27FC236}">
                <a16:creationId xmlns:a16="http://schemas.microsoft.com/office/drawing/2014/main" id="{F94A5953-7C9E-46C9-88B3-5FD4A9E53849}"/>
              </a:ext>
            </a:extLst>
          </p:cNvPr>
          <p:cNvCxnSpPr/>
          <p:nvPr userDrawn="1"/>
        </p:nvCxnSpPr>
        <p:spPr>
          <a:xfrm>
            <a:off x="838200" y="1559216"/>
            <a:ext cx="10587362" cy="0"/>
          </a:xfrm>
          <a:prstGeom prst="line">
            <a:avLst/>
          </a:prstGeom>
        </p:spPr>
        <p:style>
          <a:lnRef idx="1">
            <a:schemeClr val="dk1"/>
          </a:lnRef>
          <a:fillRef idx="0">
            <a:schemeClr val="dk1"/>
          </a:fillRef>
          <a:effectRef idx="0">
            <a:schemeClr val="dk1"/>
          </a:effectRef>
          <a:fontRef idx="minor">
            <a:schemeClr val="tx1"/>
          </a:fontRef>
        </p:style>
      </p:cxnSp>
      <p:sp>
        <p:nvSpPr>
          <p:cNvPr id="10" name="Rectangle 9">
            <a:extLst>
              <a:ext uri="{FF2B5EF4-FFF2-40B4-BE49-F238E27FC236}">
                <a16:creationId xmlns:a16="http://schemas.microsoft.com/office/drawing/2014/main" id="{2635A43E-9874-43E3-B77E-B9D3D63EE286}"/>
              </a:ext>
            </a:extLst>
          </p:cNvPr>
          <p:cNvSpPr/>
          <p:nvPr userDrawn="1"/>
        </p:nvSpPr>
        <p:spPr>
          <a:xfrm>
            <a:off x="0" y="0"/>
            <a:ext cx="12192000" cy="681037"/>
          </a:xfrm>
          <a:prstGeom prst="rect">
            <a:avLst/>
          </a:prstGeom>
          <a:solidFill>
            <a:srgbClr val="555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3">
            <a:extLst>
              <a:ext uri="{FF2B5EF4-FFF2-40B4-BE49-F238E27FC236}">
                <a16:creationId xmlns:a16="http://schemas.microsoft.com/office/drawing/2014/main" id="{D1A3B4F1-DC32-4285-9396-54BD55629776}"/>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5/11/2020</a:t>
            </a:r>
          </a:p>
        </p:txBody>
      </p:sp>
      <p:sp>
        <p:nvSpPr>
          <p:cNvPr id="14" name="Footer Placeholder 4">
            <a:extLst>
              <a:ext uri="{FF2B5EF4-FFF2-40B4-BE49-F238E27FC236}">
                <a16:creationId xmlns:a16="http://schemas.microsoft.com/office/drawing/2014/main" id="{A9161785-DC42-405C-AAFD-F1CEC576CD9B}"/>
              </a:ext>
            </a:extLst>
          </p:cNvPr>
          <p:cNvSpPr txBox="1">
            <a:spLocks/>
          </p:cNvSpPr>
          <p:nvPr userDrawn="1"/>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cap="all" baseline="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Professional Liability Underwriting Society</a:t>
            </a:r>
          </a:p>
        </p:txBody>
      </p:sp>
      <p:sp>
        <p:nvSpPr>
          <p:cNvPr id="15" name="Slide Number Placeholder 5">
            <a:extLst>
              <a:ext uri="{FF2B5EF4-FFF2-40B4-BE49-F238E27FC236}">
                <a16:creationId xmlns:a16="http://schemas.microsoft.com/office/drawing/2014/main" id="{38D7EAF0-DD9A-482B-9D8D-EB9E49E64AB7}"/>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lumMod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B8889DD-EB81-42F0-B272-98A73896C119}" type="slidenum">
              <a:rPr lang="en-US" smtClean="0"/>
              <a:pPr/>
              <a:t>‹#›</a:t>
            </a:fld>
            <a:endParaRPr lang="en-US"/>
          </a:p>
        </p:txBody>
      </p:sp>
      <p:sp>
        <p:nvSpPr>
          <p:cNvPr id="16" name="Content Placeholder 2">
            <a:extLst>
              <a:ext uri="{FF2B5EF4-FFF2-40B4-BE49-F238E27FC236}">
                <a16:creationId xmlns:a16="http://schemas.microsoft.com/office/drawing/2014/main" id="{8DF540D8-B9EE-4BFD-84A8-6520DEA6A0FE}"/>
              </a:ext>
            </a:extLst>
          </p:cNvPr>
          <p:cNvSpPr>
            <a:spLocks noGrp="1"/>
          </p:cNvSpPr>
          <p:nvPr>
            <p:ph idx="10"/>
          </p:nvPr>
        </p:nvSpPr>
        <p:spPr>
          <a:xfrm>
            <a:off x="6208643" y="1838739"/>
            <a:ext cx="5145157" cy="4308074"/>
          </a:xfrm>
        </p:spPr>
        <p:txBody>
          <a:bodyPr/>
          <a:lstStyle>
            <a:lvl1pPr marL="0" indent="0">
              <a:buNone/>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Text&#10;&#10;Description automatically generated with medium confidence">
            <a:extLst>
              <a:ext uri="{FF2B5EF4-FFF2-40B4-BE49-F238E27FC236}">
                <a16:creationId xmlns:a16="http://schemas.microsoft.com/office/drawing/2014/main" id="{AC8B22F2-078C-B7E6-4291-F725BA7E8C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03914" y="127553"/>
            <a:ext cx="2038730" cy="461141"/>
          </a:xfrm>
          <a:prstGeom prst="rect">
            <a:avLst/>
          </a:prstGeom>
        </p:spPr>
      </p:pic>
    </p:spTree>
    <p:extLst>
      <p:ext uri="{BB962C8B-B14F-4D97-AF65-F5344CB8AC3E}">
        <p14:creationId xmlns:p14="http://schemas.microsoft.com/office/powerpoint/2010/main" val="3279866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CDF6A-20F0-4BB4-AEDA-20C6D11E2370}"/>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A20B50FE-7DAB-4D0B-9CBE-6CA4C8F0C8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789D3D66-8C28-4037-9A4D-2E7CEAD21AC7}"/>
              </a:ext>
            </a:extLst>
          </p:cNvPr>
          <p:cNvSpPr>
            <a:spLocks noGrp="1"/>
          </p:cNvSpPr>
          <p:nvPr>
            <p:ph type="dt" sz="half" idx="10"/>
          </p:nvPr>
        </p:nvSpPr>
        <p:spPr/>
        <p:txBody>
          <a:bodyPr/>
          <a:lstStyle>
            <a:lvl1pPr>
              <a:defRPr>
                <a:solidFill>
                  <a:schemeClr val="tx1"/>
                </a:solidFill>
              </a:defRPr>
            </a:lvl1pPr>
          </a:lstStyle>
          <a:p>
            <a:r>
              <a:rPr lang="en-US"/>
              <a:t>5/11/2020</a:t>
            </a:r>
          </a:p>
        </p:txBody>
      </p:sp>
      <p:sp>
        <p:nvSpPr>
          <p:cNvPr id="5" name="Footer Placeholder 4">
            <a:extLst>
              <a:ext uri="{FF2B5EF4-FFF2-40B4-BE49-F238E27FC236}">
                <a16:creationId xmlns:a16="http://schemas.microsoft.com/office/drawing/2014/main" id="{A5035F37-AE3D-4E19-B028-7F5A7FE1F75A}"/>
              </a:ext>
            </a:extLst>
          </p:cNvPr>
          <p:cNvSpPr>
            <a:spLocks noGrp="1"/>
          </p:cNvSpPr>
          <p:nvPr>
            <p:ph type="ftr" sz="quarter" idx="11"/>
          </p:nvPr>
        </p:nvSpPr>
        <p:spPr>
          <a:xfrm>
            <a:off x="4038600" y="6356350"/>
            <a:ext cx="4114800" cy="365125"/>
          </a:xfrm>
          <a:prstGeom prst="rect">
            <a:avLst/>
          </a:prstGeom>
        </p:spPr>
        <p:txBody>
          <a:bodyPr/>
          <a:lstStyle>
            <a:lvl1pPr>
              <a:defRPr>
                <a:solidFill>
                  <a:schemeClr val="tx1"/>
                </a:solidFill>
              </a:defRPr>
            </a:lvl1pPr>
          </a:lstStyle>
          <a:p>
            <a:r>
              <a:rPr lang="en-US"/>
              <a:t>Professional Liability Underwriting Society</a:t>
            </a:r>
          </a:p>
        </p:txBody>
      </p:sp>
      <p:sp>
        <p:nvSpPr>
          <p:cNvPr id="6" name="Slide Number Placeholder 5">
            <a:extLst>
              <a:ext uri="{FF2B5EF4-FFF2-40B4-BE49-F238E27FC236}">
                <a16:creationId xmlns:a16="http://schemas.microsoft.com/office/drawing/2014/main" id="{BCD02ACC-8308-43C7-A2BB-D574F21D9E06}"/>
              </a:ext>
            </a:extLst>
          </p:cNvPr>
          <p:cNvSpPr>
            <a:spLocks noGrp="1"/>
          </p:cNvSpPr>
          <p:nvPr>
            <p:ph type="sldNum" sz="quarter" idx="12"/>
          </p:nvPr>
        </p:nvSpPr>
        <p:spPr/>
        <p:txBody>
          <a:bodyPr/>
          <a:lstStyle>
            <a:lvl1pPr>
              <a:defRPr>
                <a:solidFill>
                  <a:schemeClr val="tx1"/>
                </a:solidFill>
              </a:defRPr>
            </a:lvl1pPr>
          </a:lstStyle>
          <a:p>
            <a:fld id="{BB8889DD-EB81-42F0-B272-98A73896C119}" type="slidenum">
              <a:rPr lang="en-US" smtClean="0"/>
              <a:pPr/>
              <a:t>‹#›</a:t>
            </a:fld>
            <a:endParaRPr lang="en-US"/>
          </a:p>
        </p:txBody>
      </p:sp>
      <p:pic>
        <p:nvPicPr>
          <p:cNvPr id="7" name="Picture 6" descr="Text&#10;&#10;Description automatically generated with medium confidence">
            <a:extLst>
              <a:ext uri="{FF2B5EF4-FFF2-40B4-BE49-F238E27FC236}">
                <a16:creationId xmlns:a16="http://schemas.microsoft.com/office/drawing/2014/main" id="{09F40F3A-CF9F-F5F9-3437-B42495F42B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03914" y="127553"/>
            <a:ext cx="2038730" cy="461141"/>
          </a:xfrm>
          <a:prstGeom prst="rect">
            <a:avLst/>
          </a:prstGeom>
        </p:spPr>
      </p:pic>
    </p:spTree>
    <p:extLst>
      <p:ext uri="{BB962C8B-B14F-4D97-AF65-F5344CB8AC3E}">
        <p14:creationId xmlns:p14="http://schemas.microsoft.com/office/powerpoint/2010/main" val="9473977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5408A4-823A-44E2-B1AD-5161EAD6D5FA}"/>
              </a:ext>
            </a:extLst>
          </p:cNvPr>
          <p:cNvSpPr>
            <a:spLocks noGrp="1"/>
          </p:cNvSpPr>
          <p:nvPr>
            <p:ph type="title"/>
          </p:nvPr>
        </p:nvSpPr>
        <p:spPr>
          <a:xfrm>
            <a:off x="838200" y="365126"/>
            <a:ext cx="10515600" cy="76793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B78BD2A-9AE8-490F-8DDD-6AB2CDE02D01}"/>
              </a:ext>
            </a:extLst>
          </p:cNvPr>
          <p:cNvSpPr>
            <a:spLocks noGrp="1"/>
          </p:cNvSpPr>
          <p:nvPr>
            <p:ph type="body" idx="1"/>
          </p:nvPr>
        </p:nvSpPr>
        <p:spPr>
          <a:xfrm>
            <a:off x="838200" y="1133062"/>
            <a:ext cx="10515600" cy="5043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0638AAB-965B-44C1-9973-400B98221D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2">
                    <a:lumMod val="25000"/>
                  </a:schemeClr>
                </a:solidFill>
                <a:latin typeface="+mj-lt"/>
              </a:defRPr>
            </a:lvl1pPr>
          </a:lstStyle>
          <a:p>
            <a:r>
              <a:rPr lang="en-US"/>
              <a:t>5/11/2020</a:t>
            </a:r>
            <a:endParaRPr lang="en-US" dirty="0"/>
          </a:p>
        </p:txBody>
      </p:sp>
      <p:sp>
        <p:nvSpPr>
          <p:cNvPr id="5" name="Footer Placeholder 4">
            <a:extLst>
              <a:ext uri="{FF2B5EF4-FFF2-40B4-BE49-F238E27FC236}">
                <a16:creationId xmlns:a16="http://schemas.microsoft.com/office/drawing/2014/main" id="{82CE59F2-901D-45B9-B29F-D4278E3C45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all" baseline="0">
                <a:solidFill>
                  <a:schemeClr val="bg2">
                    <a:lumMod val="25000"/>
                  </a:schemeClr>
                </a:solidFill>
                <a:latin typeface="+mj-lt"/>
              </a:defRPr>
            </a:lvl1pPr>
          </a:lstStyle>
          <a:p>
            <a:r>
              <a:rPr lang="en-US"/>
              <a:t>Professional Liability Underwriting Society</a:t>
            </a:r>
            <a:endParaRPr lang="en-US" dirty="0"/>
          </a:p>
        </p:txBody>
      </p:sp>
      <p:sp>
        <p:nvSpPr>
          <p:cNvPr id="6" name="Slide Number Placeholder 5">
            <a:extLst>
              <a:ext uri="{FF2B5EF4-FFF2-40B4-BE49-F238E27FC236}">
                <a16:creationId xmlns:a16="http://schemas.microsoft.com/office/drawing/2014/main" id="{7329225D-7DE6-4560-886A-41C8C586C7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2">
                    <a:lumMod val="25000"/>
                  </a:schemeClr>
                </a:solidFill>
              </a:defRPr>
            </a:lvl1pPr>
          </a:lstStyle>
          <a:p>
            <a:fld id="{BB8889DD-EB81-42F0-B272-98A73896C119}" type="slidenum">
              <a:rPr lang="en-US" smtClean="0"/>
              <a:pPr/>
              <a:t>‹#›</a:t>
            </a:fld>
            <a:endParaRPr lang="en-US"/>
          </a:p>
        </p:txBody>
      </p:sp>
    </p:spTree>
    <p:extLst>
      <p:ext uri="{BB962C8B-B14F-4D97-AF65-F5344CB8AC3E}">
        <p14:creationId xmlns:p14="http://schemas.microsoft.com/office/powerpoint/2010/main" val="36893818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51"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4400" b="1" kern="120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emf"/><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tif"/><Relationship Id="rId4" Type="http://schemas.openxmlformats.org/officeDocument/2006/relationships/image" Target="../media/image5.emf"/><Relationship Id="rId9"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5B324-3CAD-49CB-AD13-082CE4460042}"/>
              </a:ext>
            </a:extLst>
          </p:cNvPr>
          <p:cNvSpPr>
            <a:spLocks noGrp="1"/>
          </p:cNvSpPr>
          <p:nvPr>
            <p:ph type="ctrTitle"/>
          </p:nvPr>
        </p:nvSpPr>
        <p:spPr/>
        <p:txBody>
          <a:bodyPr/>
          <a:lstStyle/>
          <a:p>
            <a:r>
              <a:rPr lang="en-US" dirty="0"/>
              <a:t>Navigating Reverse Discrimination Claims in the Post-Ames Era</a:t>
            </a:r>
          </a:p>
        </p:txBody>
      </p:sp>
      <p:sp>
        <p:nvSpPr>
          <p:cNvPr id="3" name="Subtitle 2">
            <a:extLst>
              <a:ext uri="{FF2B5EF4-FFF2-40B4-BE49-F238E27FC236}">
                <a16:creationId xmlns:a16="http://schemas.microsoft.com/office/drawing/2014/main" id="{6B8DC09F-6DCC-4E8B-82E5-30FA7E206235}"/>
              </a:ext>
            </a:extLst>
          </p:cNvPr>
          <p:cNvSpPr>
            <a:spLocks noGrp="1"/>
          </p:cNvSpPr>
          <p:nvPr>
            <p:ph type="subTitle" idx="1"/>
          </p:nvPr>
        </p:nvSpPr>
        <p:spPr/>
        <p:txBody>
          <a:bodyPr/>
          <a:lstStyle/>
          <a:p>
            <a:r>
              <a:rPr lang="en-US" dirty="0"/>
              <a:t>March 19, 2026</a:t>
            </a:r>
          </a:p>
        </p:txBody>
      </p:sp>
    </p:spTree>
    <p:extLst>
      <p:ext uri="{BB962C8B-B14F-4D97-AF65-F5344CB8AC3E}">
        <p14:creationId xmlns:p14="http://schemas.microsoft.com/office/powerpoint/2010/main" val="2720092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52EDCF-040F-1E15-D48B-584544EABA3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0917B4-D222-D447-AE78-86745A4B3F9F}"/>
              </a:ext>
            </a:extLst>
          </p:cNvPr>
          <p:cNvSpPr>
            <a:spLocks noGrp="1"/>
          </p:cNvSpPr>
          <p:nvPr>
            <p:ph type="title"/>
          </p:nvPr>
        </p:nvSpPr>
        <p:spPr/>
        <p:txBody>
          <a:bodyPr>
            <a:normAutofit/>
          </a:bodyPr>
          <a:lstStyle/>
          <a:p>
            <a:r>
              <a:rPr lang="en-US" sz="3200" dirty="0"/>
              <a:t>Key Justice Thomas (Joined by Justice Gorsuch) -- Concurrence</a:t>
            </a:r>
          </a:p>
        </p:txBody>
      </p:sp>
      <p:sp>
        <p:nvSpPr>
          <p:cNvPr id="5" name="Content Placeholder 4">
            <a:extLst>
              <a:ext uri="{FF2B5EF4-FFF2-40B4-BE49-F238E27FC236}">
                <a16:creationId xmlns:a16="http://schemas.microsoft.com/office/drawing/2014/main" id="{2FF7A5C6-BC7F-BE47-F107-BA741D2E5141}"/>
              </a:ext>
            </a:extLst>
          </p:cNvPr>
          <p:cNvSpPr>
            <a:spLocks noGrp="1"/>
          </p:cNvSpPr>
          <p:nvPr>
            <p:ph idx="1"/>
          </p:nvPr>
        </p:nvSpPr>
        <p:spPr>
          <a:xfrm>
            <a:off x="838200" y="1838739"/>
            <a:ext cx="10515600" cy="4308074"/>
          </a:xfrm>
        </p:spPr>
        <p:txBody>
          <a:bodyPr>
            <a:normAutofit fontScale="92500" lnSpcReduction="10000"/>
          </a:bodyPr>
          <a:lstStyle/>
          <a:p>
            <a:pPr marL="457200" indent="-457200">
              <a:buFont typeface="Arial" panose="020B0604020202020204" pitchFamily="34" charset="0"/>
              <a:buChar char="•"/>
            </a:pPr>
            <a:r>
              <a:rPr lang="en-US" sz="2400" i="1" dirty="0"/>
              <a:t>McDonnell Douglas</a:t>
            </a:r>
            <a:r>
              <a:rPr lang="en-US" sz="2400" dirty="0"/>
              <a:t> is judge‑made, not grounded in Title VII’s text, and not statutorily required</a:t>
            </a:r>
          </a:p>
          <a:p>
            <a:pPr marL="457200" indent="-457200">
              <a:buFont typeface="Arial" panose="020B0604020202020204" pitchFamily="34" charset="0"/>
              <a:buChar char="•"/>
            </a:pPr>
            <a:r>
              <a:rPr lang="en-US" sz="2400" dirty="0"/>
              <a:t>The framework has become overly rigid and mechanical, distracting courts from the core question: did discrimination occur?</a:t>
            </a:r>
          </a:p>
          <a:p>
            <a:pPr marL="457200" indent="-457200">
              <a:buFont typeface="Arial" panose="020B0604020202020204" pitchFamily="34" charset="0"/>
              <a:buChar char="•"/>
            </a:pPr>
            <a:r>
              <a:rPr lang="en-US" sz="2400" dirty="0"/>
              <a:t>Its inconsistent application has produced confusion and unpredictability, especially at summary judgment</a:t>
            </a:r>
          </a:p>
          <a:p>
            <a:pPr marL="457200" indent="-457200">
              <a:buFont typeface="Arial" panose="020B0604020202020204" pitchFamily="34" charset="0"/>
              <a:buChar char="•"/>
            </a:pPr>
            <a:r>
              <a:rPr lang="en-US" sz="2400" dirty="0"/>
              <a:t>Courts should instead apply ordinary summary‑judgment principles, evaluating all evidence holistically</a:t>
            </a:r>
          </a:p>
          <a:p>
            <a:pPr marL="457200" indent="-457200">
              <a:buFont typeface="Arial" panose="020B0604020202020204" pitchFamily="34" charset="0"/>
              <a:buChar char="•"/>
            </a:pPr>
            <a:r>
              <a:rPr lang="en-US" sz="2400" dirty="0"/>
              <a:t>The concurrence – longer than the majority opinion – invites future reconsideration of the </a:t>
            </a:r>
            <a:r>
              <a:rPr lang="en-US" sz="2400" i="1" dirty="0"/>
              <a:t>McDonnell Douglas</a:t>
            </a:r>
            <a:r>
              <a:rPr lang="en-US" sz="2400" dirty="0"/>
              <a:t> test </a:t>
            </a:r>
          </a:p>
          <a:p>
            <a:pPr marL="457200" indent="-457200">
              <a:buFont typeface="Arial" panose="020B0604020202020204" pitchFamily="34" charset="0"/>
              <a:buChar char="•"/>
            </a:pPr>
            <a:r>
              <a:rPr lang="en-US" sz="2400" dirty="0"/>
              <a:t>“In the meantime, litigants and lower courts are free to proceed without the </a:t>
            </a:r>
            <a:r>
              <a:rPr lang="en-US" sz="2400" i="1" dirty="0"/>
              <a:t>McDonnell Douglas</a:t>
            </a:r>
            <a:r>
              <a:rPr lang="en-US" sz="2400" dirty="0"/>
              <a:t> framework. This Court has never required anyone to use it.” (Thomas, J. concurrence)</a:t>
            </a:r>
          </a:p>
        </p:txBody>
      </p:sp>
    </p:spTree>
    <p:extLst>
      <p:ext uri="{BB962C8B-B14F-4D97-AF65-F5344CB8AC3E}">
        <p14:creationId xmlns:p14="http://schemas.microsoft.com/office/powerpoint/2010/main" val="1044213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D7F47-5F33-E1F7-1716-494CA5D6815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FFEC37C-8474-68A0-F0FF-4EE264A66106}"/>
              </a:ext>
            </a:extLst>
          </p:cNvPr>
          <p:cNvSpPr>
            <a:spLocks noGrp="1"/>
          </p:cNvSpPr>
          <p:nvPr>
            <p:ph type="title"/>
          </p:nvPr>
        </p:nvSpPr>
        <p:spPr/>
        <p:txBody>
          <a:bodyPr/>
          <a:lstStyle/>
          <a:p>
            <a:r>
              <a:rPr lang="en-US" dirty="0"/>
              <a:t>Impact of Ames</a:t>
            </a:r>
          </a:p>
        </p:txBody>
      </p:sp>
      <p:sp>
        <p:nvSpPr>
          <p:cNvPr id="5" name="Content Placeholder 4">
            <a:extLst>
              <a:ext uri="{FF2B5EF4-FFF2-40B4-BE49-F238E27FC236}">
                <a16:creationId xmlns:a16="http://schemas.microsoft.com/office/drawing/2014/main" id="{E534CFDE-0705-B0C7-05D4-4BADD27C83F1}"/>
              </a:ext>
            </a:extLst>
          </p:cNvPr>
          <p:cNvSpPr>
            <a:spLocks noGrp="1"/>
          </p:cNvSpPr>
          <p:nvPr>
            <p:ph idx="1"/>
          </p:nvPr>
        </p:nvSpPr>
        <p:spPr>
          <a:xfrm>
            <a:off x="838200" y="1838739"/>
            <a:ext cx="10515600" cy="4308074"/>
          </a:xfrm>
        </p:spPr>
        <p:txBody>
          <a:bodyPr>
            <a:normAutofit/>
          </a:bodyPr>
          <a:lstStyle/>
          <a:p>
            <a:pPr marL="457200" indent="-457200">
              <a:buFont typeface="Arial" panose="020B0604020202020204" pitchFamily="34" charset="0"/>
              <a:buChar char="•"/>
            </a:pPr>
            <a:r>
              <a:rPr lang="en-US" sz="2400" dirty="0"/>
              <a:t>Difficult to determine whether a demonstrable increase in reverse discrimination claims </a:t>
            </a:r>
          </a:p>
          <a:p>
            <a:pPr marL="457200" indent="-457200">
              <a:buFont typeface="Arial" panose="020B0604020202020204" pitchFamily="34" charset="0"/>
              <a:buChar char="•"/>
            </a:pPr>
            <a:r>
              <a:rPr lang="en-US" sz="2400" dirty="0"/>
              <a:t>It seems likely that a small but statistically significant uptick in claims will occur in the coming months and years. Majority group employees who are terminated may now be more likely to consult counsel</a:t>
            </a:r>
          </a:p>
          <a:p>
            <a:pPr marL="457200" indent="-457200">
              <a:buFont typeface="Arial" panose="020B0604020202020204" pitchFamily="34" charset="0"/>
              <a:buChar char="•"/>
            </a:pPr>
            <a:r>
              <a:rPr lang="en-US" sz="2400" dirty="0"/>
              <a:t>Reverse discrimination claims progress like normal EPL claims. Similar facts, similar analysis (prima facie case, justifiable reason for termination, and analysis of pretext).  Same defenses, same problems of proof, same desire that the employer has contemporaneous documentation of performance-related issues.</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3541752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47A21F-B38D-AF42-A5E0-9FDE13B5EC6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156E630-DCE7-718D-FBD3-FEF8B2843125}"/>
              </a:ext>
            </a:extLst>
          </p:cNvPr>
          <p:cNvSpPr>
            <a:spLocks noGrp="1"/>
          </p:cNvSpPr>
          <p:nvPr>
            <p:ph type="title"/>
          </p:nvPr>
        </p:nvSpPr>
        <p:spPr/>
        <p:txBody>
          <a:bodyPr/>
          <a:lstStyle/>
          <a:p>
            <a:r>
              <a:rPr lang="en-US" dirty="0"/>
              <a:t>Impact of Ames </a:t>
            </a:r>
          </a:p>
        </p:txBody>
      </p:sp>
      <p:sp>
        <p:nvSpPr>
          <p:cNvPr id="5" name="Content Placeholder 4">
            <a:extLst>
              <a:ext uri="{FF2B5EF4-FFF2-40B4-BE49-F238E27FC236}">
                <a16:creationId xmlns:a16="http://schemas.microsoft.com/office/drawing/2014/main" id="{FC306163-34AA-ADC1-A5E2-E59D4AAA2A46}"/>
              </a:ext>
            </a:extLst>
          </p:cNvPr>
          <p:cNvSpPr>
            <a:spLocks noGrp="1"/>
          </p:cNvSpPr>
          <p:nvPr>
            <p:ph idx="1"/>
          </p:nvPr>
        </p:nvSpPr>
        <p:spPr>
          <a:xfrm>
            <a:off x="838200" y="1838739"/>
            <a:ext cx="10515600" cy="4308074"/>
          </a:xfrm>
        </p:spPr>
        <p:txBody>
          <a:bodyPr>
            <a:normAutofit/>
          </a:bodyPr>
          <a:lstStyle/>
          <a:p>
            <a:r>
              <a:rPr lang="en-US" b="1" dirty="0"/>
              <a:t>Circuits where it changed the law:</a:t>
            </a:r>
          </a:p>
          <a:p>
            <a:pPr marL="457200" indent="-457200">
              <a:buFont typeface="Arial" panose="020B0604020202020204" pitchFamily="34" charset="0"/>
              <a:buChar char="•"/>
            </a:pPr>
            <a:r>
              <a:rPr lang="en-US" dirty="0"/>
              <a:t>The Sixth Circuit, Seventh Circuit, Eighth Circuit, Tenth Circuit, and D.C. Circuit no longer apply the “background circumstances” test</a:t>
            </a:r>
          </a:p>
          <a:p>
            <a:pPr marL="457200" indent="-457200">
              <a:buFont typeface="Arial" panose="020B0604020202020204" pitchFamily="34" charset="0"/>
              <a:buChar char="•"/>
            </a:pPr>
            <a:r>
              <a:rPr lang="en-US" dirty="0"/>
              <a:t>Remaining Circuits will likely be unaffected by </a:t>
            </a:r>
            <a:r>
              <a:rPr lang="en-US" i="1" dirty="0"/>
              <a:t>Ames</a:t>
            </a:r>
            <a:endParaRPr lang="en-US" dirty="0"/>
          </a:p>
          <a:p>
            <a:endParaRPr lang="en-US" dirty="0"/>
          </a:p>
        </p:txBody>
      </p:sp>
    </p:spTree>
    <p:extLst>
      <p:ext uri="{BB962C8B-B14F-4D97-AF65-F5344CB8AC3E}">
        <p14:creationId xmlns:p14="http://schemas.microsoft.com/office/powerpoint/2010/main" val="4112342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F4705-17CA-58E9-03D7-EC101969938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863B148-4FA0-850D-376F-2924E271FDE3}"/>
              </a:ext>
            </a:extLst>
          </p:cNvPr>
          <p:cNvSpPr>
            <a:spLocks noGrp="1"/>
          </p:cNvSpPr>
          <p:nvPr>
            <p:ph type="title"/>
          </p:nvPr>
        </p:nvSpPr>
        <p:spPr/>
        <p:txBody>
          <a:bodyPr/>
          <a:lstStyle/>
          <a:p>
            <a:r>
              <a:rPr lang="en-US" dirty="0"/>
              <a:t>Is </a:t>
            </a:r>
            <a:r>
              <a:rPr lang="en-US" i="1" dirty="0"/>
              <a:t>McDonnell Douglas</a:t>
            </a:r>
            <a:r>
              <a:rPr lang="en-US" dirty="0"/>
              <a:t> in Jeopardy?</a:t>
            </a:r>
          </a:p>
        </p:txBody>
      </p:sp>
      <p:sp>
        <p:nvSpPr>
          <p:cNvPr id="5" name="Content Placeholder 4">
            <a:extLst>
              <a:ext uri="{FF2B5EF4-FFF2-40B4-BE49-F238E27FC236}">
                <a16:creationId xmlns:a16="http://schemas.microsoft.com/office/drawing/2014/main" id="{398AC242-8E6A-A8D4-D4A4-9AEB8C64BE5F}"/>
              </a:ext>
            </a:extLst>
          </p:cNvPr>
          <p:cNvSpPr>
            <a:spLocks noGrp="1"/>
          </p:cNvSpPr>
          <p:nvPr>
            <p:ph idx="1"/>
          </p:nvPr>
        </p:nvSpPr>
        <p:spPr>
          <a:xfrm>
            <a:off x="838200" y="1838739"/>
            <a:ext cx="10515600" cy="4308074"/>
          </a:xfrm>
        </p:spPr>
        <p:txBody>
          <a:bodyPr/>
          <a:lstStyle/>
          <a:p>
            <a:pPr marL="457200" indent="-457200">
              <a:buFont typeface="Arial" panose="020B0604020202020204" pitchFamily="34" charset="0"/>
              <a:buChar char="•"/>
            </a:pPr>
            <a:r>
              <a:rPr lang="en-US" dirty="0"/>
              <a:t>Justice Thomas and Justice Gorsuch, in their concurrence, look to the reasons the </a:t>
            </a:r>
            <a:r>
              <a:rPr lang="en-US" i="1" dirty="0"/>
              <a:t>McDonnell Douglas</a:t>
            </a:r>
            <a:r>
              <a:rPr lang="en-US" dirty="0"/>
              <a:t> test is overbearing or fails because it distracts from the important question of if discrimination actually occurred</a:t>
            </a:r>
          </a:p>
          <a:p>
            <a:pPr marL="457200" indent="-457200">
              <a:buFont typeface="Arial" panose="020B0604020202020204" pitchFamily="34" charset="0"/>
              <a:buChar char="•"/>
            </a:pPr>
            <a:r>
              <a:rPr lang="en-US" dirty="0"/>
              <a:t>It seems likely that this test will be reconsidered by the Courts in the future and several state courts have already begun to question its viability after </a:t>
            </a:r>
            <a:r>
              <a:rPr lang="en-US" i="1" dirty="0"/>
              <a:t>Ames</a:t>
            </a:r>
          </a:p>
          <a:p>
            <a:pPr marL="457200" indent="-457200">
              <a:buFont typeface="Arial" panose="020B0604020202020204" pitchFamily="34" charset="0"/>
              <a:buChar char="•"/>
            </a:pPr>
            <a:r>
              <a:rPr lang="en-US" dirty="0"/>
              <a:t>State court decisions have begun questioning whether </a:t>
            </a:r>
            <a:r>
              <a:rPr lang="en-US" i="1" dirty="0"/>
              <a:t>McDonnell Douglas</a:t>
            </a:r>
            <a:r>
              <a:rPr lang="en-US" dirty="0"/>
              <a:t> is still valid </a:t>
            </a: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3857273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6CB56-F886-D594-3FC7-8C6657DCB7A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E34EE22-D101-764D-B40C-686C312EEB40}"/>
              </a:ext>
            </a:extLst>
          </p:cNvPr>
          <p:cNvSpPr>
            <a:spLocks noGrp="1"/>
          </p:cNvSpPr>
          <p:nvPr>
            <p:ph type="title"/>
          </p:nvPr>
        </p:nvSpPr>
        <p:spPr/>
        <p:txBody>
          <a:bodyPr/>
          <a:lstStyle/>
          <a:p>
            <a:r>
              <a:rPr lang="en-US" dirty="0"/>
              <a:t>State Cases</a:t>
            </a:r>
          </a:p>
        </p:txBody>
      </p:sp>
      <p:sp>
        <p:nvSpPr>
          <p:cNvPr id="6" name="Content Placeholder 5">
            <a:extLst>
              <a:ext uri="{FF2B5EF4-FFF2-40B4-BE49-F238E27FC236}">
                <a16:creationId xmlns:a16="http://schemas.microsoft.com/office/drawing/2014/main" id="{E66FA669-F397-9EC1-E3FC-6EF27616D283}"/>
              </a:ext>
            </a:extLst>
          </p:cNvPr>
          <p:cNvSpPr>
            <a:spLocks noGrp="1"/>
          </p:cNvSpPr>
          <p:nvPr>
            <p:ph idx="10"/>
          </p:nvPr>
        </p:nvSpPr>
        <p:spPr/>
        <p:txBody>
          <a:bodyPr>
            <a:normAutofit/>
          </a:bodyPr>
          <a:lstStyle/>
          <a:p>
            <a:r>
              <a:rPr lang="en-US" sz="2200" b="1" dirty="0"/>
              <a:t>Iowa (Supreme Court):</a:t>
            </a:r>
            <a:r>
              <a:rPr lang="en-US" sz="2200" dirty="0"/>
              <a:t> </a:t>
            </a:r>
          </a:p>
          <a:p>
            <a:r>
              <a:rPr lang="en-US" sz="2000" i="1" dirty="0"/>
              <a:t>McClure v E.I. du Pont de Nemours &amp; Co., </a:t>
            </a:r>
            <a:r>
              <a:rPr lang="en-US" sz="2000" dirty="0"/>
              <a:t>23 NW3d 33 [Iowa 2025]</a:t>
            </a:r>
          </a:p>
          <a:p>
            <a:pPr marL="457200" indent="-457200">
              <a:buFont typeface="Arial" panose="020B0604020202020204" pitchFamily="34" charset="0"/>
              <a:buChar char="•"/>
            </a:pPr>
            <a:r>
              <a:rPr lang="en-US" sz="1600" dirty="0"/>
              <a:t>Here, the Court, like in the concurrence in </a:t>
            </a:r>
            <a:r>
              <a:rPr lang="en-US" sz="1600" i="1" dirty="0"/>
              <a:t>Ames</a:t>
            </a:r>
            <a:r>
              <a:rPr lang="en-US" sz="1600" dirty="0"/>
              <a:t>, questions whether </a:t>
            </a:r>
            <a:r>
              <a:rPr lang="en-US" sz="1600" i="1" dirty="0"/>
              <a:t>McDonnell Douglas</a:t>
            </a:r>
            <a:r>
              <a:rPr lang="en-US" sz="1600" dirty="0"/>
              <a:t> is the appropriate framework to decide discrimination cases but does not dispose of the standard. </a:t>
            </a:r>
          </a:p>
        </p:txBody>
      </p:sp>
      <p:sp>
        <p:nvSpPr>
          <p:cNvPr id="7" name="Content Placeholder 4">
            <a:extLst>
              <a:ext uri="{FF2B5EF4-FFF2-40B4-BE49-F238E27FC236}">
                <a16:creationId xmlns:a16="http://schemas.microsoft.com/office/drawing/2014/main" id="{24B0967E-6324-2E8B-D54E-998638F96765}"/>
              </a:ext>
            </a:extLst>
          </p:cNvPr>
          <p:cNvSpPr>
            <a:spLocks noGrp="1"/>
          </p:cNvSpPr>
          <p:nvPr>
            <p:ph idx="1"/>
          </p:nvPr>
        </p:nvSpPr>
        <p:spPr>
          <a:xfrm>
            <a:off x="838200" y="1838739"/>
            <a:ext cx="5001883" cy="2370952"/>
          </a:xfrm>
        </p:spPr>
        <p:txBody>
          <a:bodyPr>
            <a:normAutofit fontScale="70000" lnSpcReduction="20000"/>
          </a:bodyPr>
          <a:lstStyle/>
          <a:p>
            <a:r>
              <a:rPr lang="en-US" sz="3100" b="1" dirty="0"/>
              <a:t>Michigan (1</a:t>
            </a:r>
            <a:r>
              <a:rPr lang="en-US" sz="3100" b="1" baseline="30000" dirty="0"/>
              <a:t>st</a:t>
            </a:r>
            <a:r>
              <a:rPr lang="en-US" sz="3100" b="1" dirty="0"/>
              <a:t> District Court of Appeals): </a:t>
            </a:r>
            <a:endParaRPr lang="en-US" sz="3100" dirty="0"/>
          </a:p>
          <a:p>
            <a:r>
              <a:rPr lang="en-US" i="1" dirty="0"/>
              <a:t>Johnson v City of Detroit</a:t>
            </a:r>
            <a:r>
              <a:rPr lang="en-US" dirty="0"/>
              <a:t>, 2025 LEXIS 337150 [Ct App Aug. 5, 2025, No. 367098] </a:t>
            </a:r>
          </a:p>
          <a:p>
            <a:pPr marL="457200" indent="-457200">
              <a:buFont typeface="Arial" panose="020B0604020202020204" pitchFamily="34" charset="0"/>
              <a:buChar char="•"/>
            </a:pPr>
            <a:r>
              <a:rPr lang="en-US" sz="2300" dirty="0"/>
              <a:t>Justice </a:t>
            </a:r>
            <a:r>
              <a:rPr lang="en-US" sz="2300" dirty="0" err="1"/>
              <a:t>Swartzle</a:t>
            </a:r>
            <a:r>
              <a:rPr lang="en-US" sz="2300" dirty="0"/>
              <a:t> questioned whether </a:t>
            </a:r>
            <a:r>
              <a:rPr lang="en-US" sz="2300" i="1" dirty="0"/>
              <a:t>McDonnell Douglas</a:t>
            </a:r>
            <a:r>
              <a:rPr lang="en-US" sz="2300" dirty="0"/>
              <a:t> was the appropriate framework for the state’s civil rights laws, but clarifies that the Court will continue to rely on </a:t>
            </a:r>
            <a:r>
              <a:rPr lang="en-US" sz="2300" i="1" dirty="0"/>
              <a:t>McDonnell Douglas</a:t>
            </a:r>
            <a:r>
              <a:rPr lang="en-US" sz="2300" dirty="0"/>
              <a:t> as the appropriate test in discrimination cases for now. </a:t>
            </a:r>
          </a:p>
        </p:txBody>
      </p:sp>
      <p:sp>
        <p:nvSpPr>
          <p:cNvPr id="8" name="Content Placeholder 5">
            <a:extLst>
              <a:ext uri="{FF2B5EF4-FFF2-40B4-BE49-F238E27FC236}">
                <a16:creationId xmlns:a16="http://schemas.microsoft.com/office/drawing/2014/main" id="{131C963C-CD2B-1517-B665-2D5F4C767DB3}"/>
              </a:ext>
            </a:extLst>
          </p:cNvPr>
          <p:cNvSpPr txBox="1">
            <a:spLocks/>
          </p:cNvSpPr>
          <p:nvPr/>
        </p:nvSpPr>
        <p:spPr>
          <a:xfrm>
            <a:off x="1078302" y="4054415"/>
            <a:ext cx="4528868" cy="22860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b="1" dirty="0"/>
              <a:t>Texas (Court of Appeals, 2</a:t>
            </a:r>
            <a:r>
              <a:rPr lang="en-US" sz="2200" b="1" baseline="30000" dirty="0"/>
              <a:t>nd</a:t>
            </a:r>
            <a:r>
              <a:rPr lang="en-US" sz="2200" b="1" dirty="0"/>
              <a:t> District, Fort Worth):</a:t>
            </a:r>
            <a:endParaRPr lang="en-US" sz="2200" dirty="0"/>
          </a:p>
          <a:p>
            <a:r>
              <a:rPr lang="en-US" sz="1600" i="1" dirty="0"/>
              <a:t>Tarrant County Coll. Dist. v Chavez</a:t>
            </a:r>
            <a:r>
              <a:rPr lang="en-US" sz="1600" dirty="0"/>
              <a:t>, 2025 LEXIS 471171, [Tex Ct App Oct. 9, 2025]</a:t>
            </a:r>
            <a:endParaRPr lang="en-US" sz="1600" b="1" dirty="0"/>
          </a:p>
          <a:p>
            <a:pPr marL="285750" indent="-285750">
              <a:buFont typeface="Arial" panose="020B0604020202020204" pitchFamily="34" charset="0"/>
              <a:buChar char="•"/>
            </a:pPr>
            <a:r>
              <a:rPr lang="en-US" sz="1600" dirty="0"/>
              <a:t>The court rejected the argument to abandon the </a:t>
            </a:r>
            <a:r>
              <a:rPr lang="en-US" sz="1600" i="1" dirty="0"/>
              <a:t>McDonnell Douglas</a:t>
            </a:r>
            <a:r>
              <a:rPr lang="en-US" sz="1600" dirty="0"/>
              <a:t> framework, explaining that Texas courts continue to use it when discrimination claims are based on circumstantial evidence.</a:t>
            </a:r>
          </a:p>
        </p:txBody>
      </p:sp>
    </p:spTree>
    <p:extLst>
      <p:ext uri="{BB962C8B-B14F-4D97-AF65-F5344CB8AC3E}">
        <p14:creationId xmlns:p14="http://schemas.microsoft.com/office/powerpoint/2010/main" val="3108566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E2767-8339-C0AA-8184-AEB633432346}"/>
              </a:ext>
            </a:extLst>
          </p:cNvPr>
          <p:cNvSpPr>
            <a:spLocks noGrp="1"/>
          </p:cNvSpPr>
          <p:nvPr>
            <p:ph type="title"/>
          </p:nvPr>
        </p:nvSpPr>
        <p:spPr/>
        <p:txBody>
          <a:bodyPr/>
          <a:lstStyle/>
          <a:p>
            <a:r>
              <a:rPr lang="en-US" dirty="0"/>
              <a:t>Impact on State Discrimination Statutes</a:t>
            </a:r>
          </a:p>
        </p:txBody>
      </p:sp>
      <p:sp>
        <p:nvSpPr>
          <p:cNvPr id="3" name="Content Placeholder 2">
            <a:extLst>
              <a:ext uri="{FF2B5EF4-FFF2-40B4-BE49-F238E27FC236}">
                <a16:creationId xmlns:a16="http://schemas.microsoft.com/office/drawing/2014/main" id="{986FB1A8-6298-F0C4-C070-B48492A1DD5E}"/>
              </a:ext>
            </a:extLst>
          </p:cNvPr>
          <p:cNvSpPr>
            <a:spLocks noGrp="1"/>
          </p:cNvSpPr>
          <p:nvPr>
            <p:ph idx="1"/>
          </p:nvPr>
        </p:nvSpPr>
        <p:spPr>
          <a:xfrm>
            <a:off x="838200" y="1838739"/>
            <a:ext cx="10515600" cy="4308074"/>
          </a:xfrm>
        </p:spPr>
        <p:txBody>
          <a:bodyPr>
            <a:normAutofit/>
          </a:bodyPr>
          <a:lstStyle/>
          <a:p>
            <a:pPr marL="457200" indent="-457200">
              <a:buFont typeface="Arial" panose="020B0604020202020204" pitchFamily="34" charset="0"/>
              <a:buChar char="•"/>
            </a:pPr>
            <a:r>
              <a:rPr lang="en-US" dirty="0"/>
              <a:t>The impact of </a:t>
            </a:r>
            <a:r>
              <a:rPr lang="en-US" i="1" dirty="0"/>
              <a:t>Ames</a:t>
            </a:r>
            <a:r>
              <a:rPr lang="en-US" dirty="0"/>
              <a:t> on state law is still unclear, and new state court decisions will need to be watched closely</a:t>
            </a:r>
          </a:p>
          <a:p>
            <a:pPr marL="457200" indent="-457200">
              <a:buFont typeface="Arial" panose="020B0604020202020204" pitchFamily="34" charset="0"/>
              <a:buChar char="•"/>
            </a:pPr>
            <a:r>
              <a:rPr lang="en-US" dirty="0"/>
              <a:t>In states whose anti‑discrimination laws are analyzed under the Title VII framework, </a:t>
            </a:r>
            <a:r>
              <a:rPr lang="en-US" i="1" dirty="0"/>
              <a:t>Ames</a:t>
            </a:r>
            <a:r>
              <a:rPr lang="en-US" dirty="0"/>
              <a:t> is likely to eliminate the extra burden historically imposed on “reverse discrimination” claims</a:t>
            </a:r>
          </a:p>
          <a:p>
            <a:pPr marL="457200" indent="-457200">
              <a:buFont typeface="Arial" panose="020B0604020202020204" pitchFamily="34" charset="0"/>
              <a:buChar char="•"/>
            </a:pPr>
            <a:r>
              <a:rPr lang="en-US" dirty="0"/>
              <a:t>States that never applied a heightened standard—such as New York and California, which have long followed their own divergent frameworks—are unlikely to be affected</a:t>
            </a:r>
          </a:p>
          <a:p>
            <a:pPr marL="1143000" lvl="1" indent="-457200"/>
            <a:r>
              <a:rPr lang="en-US" sz="1900" i="1" dirty="0"/>
              <a:t>Massey v. Borough of Bergenfield, --</a:t>
            </a:r>
            <a:r>
              <a:rPr lang="en-US" sz="1900" dirty="0"/>
              <a:t>F.4</a:t>
            </a:r>
            <a:r>
              <a:rPr lang="en-US" sz="1900" baseline="30000" dirty="0"/>
              <a:t>th</a:t>
            </a:r>
            <a:r>
              <a:rPr lang="en-US" sz="1900" dirty="0"/>
              <a:t> --, 2026 WL 631149 ( Mar. 6, 3d Cir. 2026) – Holding that, pursuant to </a:t>
            </a:r>
            <a:r>
              <a:rPr lang="en-US" sz="1900" i="1" dirty="0"/>
              <a:t>Ames</a:t>
            </a:r>
            <a:r>
              <a:rPr lang="en-US" sz="1900" dirty="0"/>
              <a:t>, the background circumstances test no longer applies to </a:t>
            </a:r>
            <a:r>
              <a:rPr lang="en-US" sz="1900" dirty="0" err="1"/>
              <a:t>NJLAD</a:t>
            </a:r>
            <a:r>
              <a:rPr lang="en-US" sz="1900" dirty="0"/>
              <a:t> reverse discrimination claims</a:t>
            </a:r>
            <a:r>
              <a:rPr lang="en-US" sz="1900" i="1" dirty="0"/>
              <a:t>  </a:t>
            </a:r>
          </a:p>
          <a:p>
            <a:pPr marL="1143000" lvl="1" indent="-457200"/>
            <a:endParaRPr lang="en-US" dirty="0"/>
          </a:p>
        </p:txBody>
      </p:sp>
    </p:spTree>
    <p:extLst>
      <p:ext uri="{BB962C8B-B14F-4D97-AF65-F5344CB8AC3E}">
        <p14:creationId xmlns:p14="http://schemas.microsoft.com/office/powerpoint/2010/main" val="3702667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3ABE3-F1D6-A759-5CBA-28B0ADE538D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914F80-06B3-A8B7-E7BA-8E7FA2665520}"/>
              </a:ext>
            </a:extLst>
          </p:cNvPr>
          <p:cNvSpPr>
            <a:spLocks noGrp="1"/>
          </p:cNvSpPr>
          <p:nvPr>
            <p:ph type="title"/>
          </p:nvPr>
        </p:nvSpPr>
        <p:spPr/>
        <p:txBody>
          <a:bodyPr/>
          <a:lstStyle/>
          <a:p>
            <a:r>
              <a:rPr lang="en-US" dirty="0"/>
              <a:t>What Should an Employer Do?</a:t>
            </a:r>
          </a:p>
        </p:txBody>
      </p:sp>
      <p:sp>
        <p:nvSpPr>
          <p:cNvPr id="5" name="Content Placeholder 4">
            <a:extLst>
              <a:ext uri="{FF2B5EF4-FFF2-40B4-BE49-F238E27FC236}">
                <a16:creationId xmlns:a16="http://schemas.microsoft.com/office/drawing/2014/main" id="{F837C7AD-BBBE-18AC-ED9E-A7911EA24BDB}"/>
              </a:ext>
            </a:extLst>
          </p:cNvPr>
          <p:cNvSpPr>
            <a:spLocks noGrp="1"/>
          </p:cNvSpPr>
          <p:nvPr>
            <p:ph idx="1"/>
          </p:nvPr>
        </p:nvSpPr>
        <p:spPr>
          <a:xfrm>
            <a:off x="838200" y="1838739"/>
            <a:ext cx="10515600" cy="4308074"/>
          </a:xfrm>
        </p:spPr>
        <p:txBody>
          <a:bodyPr>
            <a:normAutofit/>
          </a:bodyPr>
          <a:lstStyle/>
          <a:p>
            <a:pPr marL="457200" indent="-457200">
              <a:buFont typeface="Arial" panose="020B0604020202020204" pitchFamily="34" charset="0"/>
              <a:buChar char="•"/>
            </a:pPr>
            <a:r>
              <a:rPr lang="en-US" sz="2400" dirty="0"/>
              <a:t>In the current climate, employers can now face scrutiny for both having and not having DEI policies. A robust DEI policy could be construed as evidence of “systemic discrimination,” while the absence of a policy can suggest negligence or indifference toward historical discrimination issues.  This puts human resources, legal and risk management professionals in a difficult position and makes documentation critical</a:t>
            </a:r>
            <a:endParaRPr lang="en-US" sz="2400" b="1" dirty="0"/>
          </a:p>
          <a:p>
            <a:pPr marL="457200" indent="-457200">
              <a:buFont typeface="Arial" panose="020B0604020202020204" pitchFamily="34" charset="0"/>
              <a:buChar char="•"/>
            </a:pPr>
            <a:r>
              <a:rPr lang="en-US" sz="2400" dirty="0"/>
              <a:t>Document all employment-related issues</a:t>
            </a:r>
          </a:p>
          <a:p>
            <a:pPr marL="457200" indent="-457200">
              <a:buFont typeface="Arial" panose="020B0604020202020204" pitchFamily="34" charset="0"/>
              <a:buChar char="•"/>
            </a:pPr>
            <a:r>
              <a:rPr lang="en-US" sz="2400" dirty="0"/>
              <a:t>Use neutral criteria and ensure “handbooks” and similar documentation have neutral statements</a:t>
            </a:r>
          </a:p>
          <a:p>
            <a:pPr marL="457200" indent="-457200">
              <a:buFont typeface="Arial" panose="020B0604020202020204" pitchFamily="34" charset="0"/>
              <a:buChar char="•"/>
            </a:pPr>
            <a:r>
              <a:rPr lang="en-US" sz="2400" dirty="0"/>
              <a:t>Do not retaliate against complainants</a:t>
            </a:r>
          </a:p>
          <a:p>
            <a:pPr marL="457200" indent="-457200">
              <a:buFont typeface="Arial" panose="020B0604020202020204" pitchFamily="34" charset="0"/>
              <a:buChar char="•"/>
            </a:pPr>
            <a:r>
              <a:rPr lang="en-US" sz="2400" dirty="0"/>
              <a:t>Report claims and potential claims to your insurer</a:t>
            </a:r>
          </a:p>
        </p:txBody>
      </p:sp>
    </p:spTree>
    <p:extLst>
      <p:ext uri="{BB962C8B-B14F-4D97-AF65-F5344CB8AC3E}">
        <p14:creationId xmlns:p14="http://schemas.microsoft.com/office/powerpoint/2010/main" val="2069646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F4559F-4C45-CF21-4143-B75C7D67711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FADC1DF-24F6-91AF-1E34-522933688640}"/>
              </a:ext>
            </a:extLst>
          </p:cNvPr>
          <p:cNvSpPr>
            <a:spLocks noGrp="1"/>
          </p:cNvSpPr>
          <p:nvPr>
            <p:ph type="title"/>
          </p:nvPr>
        </p:nvSpPr>
        <p:spPr/>
        <p:txBody>
          <a:bodyPr/>
          <a:lstStyle/>
          <a:p>
            <a:r>
              <a:rPr lang="en-US" dirty="0"/>
              <a:t>DEI and the Current Trend</a:t>
            </a:r>
          </a:p>
        </p:txBody>
      </p:sp>
      <p:sp>
        <p:nvSpPr>
          <p:cNvPr id="5" name="Content Placeholder 4">
            <a:extLst>
              <a:ext uri="{FF2B5EF4-FFF2-40B4-BE49-F238E27FC236}">
                <a16:creationId xmlns:a16="http://schemas.microsoft.com/office/drawing/2014/main" id="{B00A3251-A964-75CB-BEFE-113634C5EF20}"/>
              </a:ext>
            </a:extLst>
          </p:cNvPr>
          <p:cNvSpPr>
            <a:spLocks noGrp="1"/>
          </p:cNvSpPr>
          <p:nvPr>
            <p:ph idx="1"/>
          </p:nvPr>
        </p:nvSpPr>
        <p:spPr>
          <a:xfrm>
            <a:off x="838200" y="1838739"/>
            <a:ext cx="10515600" cy="4308074"/>
          </a:xfrm>
        </p:spPr>
        <p:txBody>
          <a:bodyPr>
            <a:normAutofit/>
          </a:bodyPr>
          <a:lstStyle/>
          <a:p>
            <a:pPr marL="457200" indent="-457200">
              <a:buFont typeface="Arial" panose="020B0604020202020204" pitchFamily="34" charset="0"/>
              <a:buChar char="•"/>
            </a:pPr>
            <a:r>
              <a:rPr lang="en-US" dirty="0"/>
              <a:t>The current trend driven by the EEOC is focused towards “reverse discrimination” and diminishing DEI programs in both the public and private sectors</a:t>
            </a:r>
          </a:p>
          <a:p>
            <a:pPr marL="457200" indent="-457200">
              <a:buFont typeface="Arial" panose="020B0604020202020204" pitchFamily="34" charset="0"/>
              <a:buChar char="•"/>
            </a:pPr>
            <a:r>
              <a:rPr lang="en-US" dirty="0"/>
              <a:t>The Supreme Court decision in </a:t>
            </a:r>
            <a:r>
              <a:rPr lang="en-US" i="1" dirty="0"/>
              <a:t>Ames</a:t>
            </a:r>
            <a:r>
              <a:rPr lang="en-US" dirty="0"/>
              <a:t> does not directly impact DEI but will potentially make it easier for majority group plaintiffs to file lawsuits if they feel their employer is discriminating against them based on these programs</a:t>
            </a:r>
          </a:p>
        </p:txBody>
      </p:sp>
    </p:spTree>
    <p:extLst>
      <p:ext uri="{BB962C8B-B14F-4D97-AF65-F5344CB8AC3E}">
        <p14:creationId xmlns:p14="http://schemas.microsoft.com/office/powerpoint/2010/main" val="4008633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794EE-2397-1324-B2B6-6DEF1FB2B757}"/>
              </a:ext>
            </a:extLst>
          </p:cNvPr>
          <p:cNvSpPr>
            <a:spLocks noGrp="1"/>
          </p:cNvSpPr>
          <p:nvPr>
            <p:ph type="title"/>
          </p:nvPr>
        </p:nvSpPr>
        <p:spPr/>
        <p:txBody>
          <a:bodyPr/>
          <a:lstStyle/>
          <a:p>
            <a:r>
              <a:rPr lang="en-US" i="1" dirty="0"/>
              <a:t>Duvall v. Novant Health: $10,000,000 Jury Verdict</a:t>
            </a:r>
            <a:endParaRPr lang="en-US" dirty="0"/>
          </a:p>
        </p:txBody>
      </p:sp>
      <p:sp>
        <p:nvSpPr>
          <p:cNvPr id="6" name="Content Placeholder 2">
            <a:extLst>
              <a:ext uri="{FF2B5EF4-FFF2-40B4-BE49-F238E27FC236}">
                <a16:creationId xmlns:a16="http://schemas.microsoft.com/office/drawing/2014/main" id="{DA5D91DE-070C-FEC9-F239-90B6C8602BAA}"/>
              </a:ext>
            </a:extLst>
          </p:cNvPr>
          <p:cNvSpPr>
            <a:spLocks noGrp="1"/>
          </p:cNvSpPr>
          <p:nvPr>
            <p:ph idx="1"/>
          </p:nvPr>
        </p:nvSpPr>
        <p:spPr>
          <a:xfrm>
            <a:off x="304799" y="1825625"/>
            <a:ext cx="11546541" cy="4351338"/>
          </a:xfrm>
        </p:spPr>
        <p:txBody>
          <a:bodyPr>
            <a:normAutofit fontScale="92500" lnSpcReduction="10000"/>
          </a:bodyPr>
          <a:lstStyle/>
          <a:p>
            <a:pPr marL="457200" indent="-457200">
              <a:lnSpc>
                <a:spcPct val="110000"/>
              </a:lnSpc>
              <a:buFont typeface="Arial" panose="020B0604020202020204" pitchFamily="34" charset="0"/>
              <a:buChar char="•"/>
            </a:pPr>
            <a:r>
              <a:rPr lang="en-US" sz="2600" i="1" dirty="0"/>
              <a:t>Duvall</a:t>
            </a:r>
            <a:r>
              <a:rPr lang="en-US" sz="2600" dirty="0"/>
              <a:t>: Senior Vice President of Marketing and Communications</a:t>
            </a:r>
          </a:p>
          <a:p>
            <a:pPr marL="457200" indent="-457200">
              <a:lnSpc>
                <a:spcPct val="110000"/>
              </a:lnSpc>
              <a:buFont typeface="Arial" panose="020B0604020202020204" pitchFamily="34" charset="0"/>
              <a:buChar char="•"/>
            </a:pPr>
            <a:r>
              <a:rPr lang="en-US" sz="2600" dirty="0"/>
              <a:t>Diversity &amp; Inclusion Strategic Plan with 3 phases </a:t>
            </a:r>
          </a:p>
          <a:p>
            <a:pPr marL="457200" indent="-457200">
              <a:lnSpc>
                <a:spcPct val="110000"/>
              </a:lnSpc>
              <a:buFont typeface="Arial" panose="020B0604020202020204" pitchFamily="34" charset="0"/>
              <a:buChar char="•"/>
            </a:pPr>
            <a:r>
              <a:rPr lang="en-US" sz="2600" dirty="0"/>
              <a:t>Demographic data showed decline in female leaders and a disproportionate representation of white employees in leadership positions </a:t>
            </a:r>
          </a:p>
          <a:p>
            <a:pPr marL="457200" indent="-457200">
              <a:buFont typeface="Arial" panose="020B0604020202020204" pitchFamily="34" charset="0"/>
              <a:buChar char="•"/>
            </a:pPr>
            <a:r>
              <a:rPr lang="en-US" sz="2600" dirty="0"/>
              <a:t>Duvall was terminated in July of 2019, without warning, and replaced by two females, one black and one white</a:t>
            </a:r>
          </a:p>
          <a:p>
            <a:pPr marL="457200" indent="-457200">
              <a:buFont typeface="Arial" panose="020B0604020202020204" pitchFamily="34" charset="0"/>
              <a:buChar char="•"/>
            </a:pPr>
            <a:r>
              <a:rPr lang="en-US" sz="2600" dirty="0"/>
              <a:t>Novant told Duvall he was being terminated for reasons that could not be discussed, that he accomplished everything asked of him, and he was offered a one-year severance package</a:t>
            </a:r>
          </a:p>
          <a:p>
            <a:pPr marL="457200" indent="-457200">
              <a:buFont typeface="Arial" panose="020B0604020202020204" pitchFamily="34" charset="0"/>
              <a:buChar char="•"/>
            </a:pPr>
            <a:r>
              <a:rPr lang="en-US" sz="2600" dirty="0"/>
              <a:t>Other white executives, including the Chief Legal Officer, were terminated and replaced by minorities and women</a:t>
            </a:r>
          </a:p>
          <a:p>
            <a:pPr marL="0" indent="0">
              <a:lnSpc>
                <a:spcPct val="110000"/>
              </a:lnSpc>
              <a:buNone/>
            </a:pPr>
            <a:endParaRPr lang="en-US" dirty="0"/>
          </a:p>
          <a:p>
            <a:endParaRPr lang="en-US" dirty="0"/>
          </a:p>
        </p:txBody>
      </p:sp>
    </p:spTree>
    <p:extLst>
      <p:ext uri="{BB962C8B-B14F-4D97-AF65-F5344CB8AC3E}">
        <p14:creationId xmlns:p14="http://schemas.microsoft.com/office/powerpoint/2010/main" val="3113198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219B6-1226-45E5-3901-275E0B06BB1E}"/>
              </a:ext>
            </a:extLst>
          </p:cNvPr>
          <p:cNvSpPr>
            <a:spLocks noGrp="1"/>
          </p:cNvSpPr>
          <p:nvPr>
            <p:ph type="title"/>
          </p:nvPr>
        </p:nvSpPr>
        <p:spPr/>
        <p:txBody>
          <a:bodyPr/>
          <a:lstStyle/>
          <a:p>
            <a:r>
              <a:rPr lang="en-US" i="1" dirty="0"/>
              <a:t>DiBenedetto v. AT&amp;T Services, Inc</a:t>
            </a:r>
            <a:endParaRPr lang="en-US" dirty="0"/>
          </a:p>
        </p:txBody>
      </p:sp>
      <p:sp>
        <p:nvSpPr>
          <p:cNvPr id="7" name="Content Placeholder 2">
            <a:extLst>
              <a:ext uri="{FF2B5EF4-FFF2-40B4-BE49-F238E27FC236}">
                <a16:creationId xmlns:a16="http://schemas.microsoft.com/office/drawing/2014/main" id="{71A2F93D-BA69-7A7E-7C6A-E8A1A4BA78EC}"/>
              </a:ext>
            </a:extLst>
          </p:cNvPr>
          <p:cNvSpPr>
            <a:spLocks noGrp="1"/>
          </p:cNvSpPr>
          <p:nvPr>
            <p:ph idx="1"/>
          </p:nvPr>
        </p:nvSpPr>
        <p:spPr>
          <a:xfrm>
            <a:off x="304799" y="1825625"/>
            <a:ext cx="11546541" cy="4351338"/>
          </a:xfrm>
        </p:spPr>
        <p:txBody>
          <a:bodyPr>
            <a:normAutofit/>
          </a:bodyPr>
          <a:lstStyle/>
          <a:p>
            <a:pPr marL="457200" indent="-457200">
              <a:buFont typeface="Arial" panose="020B0604020202020204" pitchFamily="34" charset="0"/>
              <a:buChar char="•"/>
            </a:pPr>
            <a:r>
              <a:rPr lang="en-US" dirty="0"/>
              <a:t>Failure to promote</a:t>
            </a:r>
          </a:p>
          <a:p>
            <a:pPr lvl="1"/>
            <a:r>
              <a:rPr lang="en-US" dirty="0"/>
              <a:t>Alleged decision to terminate was rooted in the Diversity &amp; Inclusion Plan </a:t>
            </a:r>
          </a:p>
          <a:p>
            <a:pPr lvl="1"/>
            <a:r>
              <a:rPr lang="en-US" dirty="0"/>
              <a:t>Court denied employer’s </a:t>
            </a:r>
            <a:r>
              <a:rPr lang="en-US" dirty="0" err="1"/>
              <a:t>MTD</a:t>
            </a:r>
            <a:endParaRPr lang="en-US" dirty="0"/>
          </a:p>
          <a:p>
            <a:pPr marL="457200" indent="-457200">
              <a:buFont typeface="Arial" panose="020B0604020202020204" pitchFamily="34" charset="0"/>
              <a:buChar char="•"/>
            </a:pPr>
            <a:r>
              <a:rPr lang="en-US" dirty="0"/>
              <a:t>Plaintiff used DEI program as context for remarks made by decision-maker</a:t>
            </a:r>
          </a:p>
          <a:p>
            <a:pPr lvl="1"/>
            <a:r>
              <a:rPr lang="en-US" dirty="0"/>
              <a:t>VP saying Plaintiff “was an old, white male with not enough ‘runway’ left in his career” </a:t>
            </a:r>
          </a:p>
          <a:p>
            <a:pPr lvl="1"/>
            <a:r>
              <a:rPr lang="en-US" dirty="0"/>
              <a:t>“in these roles, you know, you’ve got to be able to adapt and move, and I’m not saying you can’t, but a 58-year-old white guy, I don’t know if that’s going to happen”</a:t>
            </a:r>
          </a:p>
        </p:txBody>
      </p:sp>
    </p:spTree>
    <p:extLst>
      <p:ext uri="{BB962C8B-B14F-4D97-AF65-F5344CB8AC3E}">
        <p14:creationId xmlns:p14="http://schemas.microsoft.com/office/powerpoint/2010/main" val="51956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89F2C-B05B-4E8D-B568-632E5EEE6991}"/>
              </a:ext>
            </a:extLst>
          </p:cNvPr>
          <p:cNvSpPr>
            <a:spLocks noGrp="1"/>
          </p:cNvSpPr>
          <p:nvPr>
            <p:ph type="title"/>
          </p:nvPr>
        </p:nvSpPr>
        <p:spPr/>
        <p:txBody>
          <a:bodyPr>
            <a:normAutofit/>
          </a:bodyPr>
          <a:lstStyle/>
          <a:p>
            <a:r>
              <a:rPr lang="en-US" dirty="0"/>
              <a:t>Disclaimer</a:t>
            </a:r>
          </a:p>
        </p:txBody>
      </p:sp>
      <p:sp>
        <p:nvSpPr>
          <p:cNvPr id="3" name="Content Placeholder 2">
            <a:extLst>
              <a:ext uri="{FF2B5EF4-FFF2-40B4-BE49-F238E27FC236}">
                <a16:creationId xmlns:a16="http://schemas.microsoft.com/office/drawing/2014/main" id="{0FD79329-FED3-47CE-A1E0-04A2B3F2677E}"/>
              </a:ext>
            </a:extLst>
          </p:cNvPr>
          <p:cNvSpPr>
            <a:spLocks noGrp="1"/>
          </p:cNvSpPr>
          <p:nvPr>
            <p:ph idx="1"/>
          </p:nvPr>
        </p:nvSpPr>
        <p:spPr/>
        <p:txBody>
          <a:bodyPr vert="horz" lIns="91440" tIns="45720" rIns="91440" bIns="45720" rtlCol="0" anchor="t">
            <a:normAutofit/>
          </a:bodyPr>
          <a:lstStyle/>
          <a:p>
            <a:pPr defTabSz="457200">
              <a:spcBef>
                <a:spcPts val="672"/>
              </a:spcBef>
              <a:spcAft>
                <a:spcPts val="1200"/>
              </a:spcAft>
              <a:defRPr/>
            </a:pPr>
            <a:r>
              <a:rPr lang="en-US" dirty="0">
                <a:solidFill>
                  <a:schemeClr val="tx1"/>
                </a:solidFill>
                <a:cs typeface="Arial"/>
              </a:rPr>
              <a:t>The information and opinions expressed by our speakers today are their own, and do not necessarily represent the views of their employers or of PLUS. </a:t>
            </a:r>
            <a:endParaRPr lang="en-US" dirty="0">
              <a:solidFill>
                <a:schemeClr val="tx1"/>
              </a:solidFill>
              <a:cs typeface="Arial" panose="020B0604020202020204" pitchFamily="34" charset="0"/>
            </a:endParaRPr>
          </a:p>
          <a:p>
            <a:pPr marL="0" indent="0" defTabSz="457200" fontAlgn="auto">
              <a:spcBef>
                <a:spcPts val="672"/>
              </a:spcBef>
              <a:spcAft>
                <a:spcPts val="1200"/>
              </a:spcAft>
              <a:buNone/>
              <a:defRPr/>
            </a:pPr>
            <a:r>
              <a:rPr lang="en-US" dirty="0">
                <a:solidFill>
                  <a:schemeClr val="tx1"/>
                </a:solidFill>
                <a:cs typeface="Arial" panose="020B0604020202020204" pitchFamily="34" charset="0"/>
              </a:rPr>
              <a:t>The contents of these materials may not be relied upon as legal advice.</a:t>
            </a:r>
          </a:p>
          <a:p>
            <a:pPr marL="0" indent="0">
              <a:buNone/>
            </a:pPr>
            <a:endParaRPr lang="en-US" dirty="0">
              <a:solidFill>
                <a:schemeClr val="tx1"/>
              </a:solidFill>
            </a:endParaRPr>
          </a:p>
        </p:txBody>
      </p:sp>
      <p:sp>
        <p:nvSpPr>
          <p:cNvPr id="5" name="Footer Placeholder 4">
            <a:extLst>
              <a:ext uri="{FF2B5EF4-FFF2-40B4-BE49-F238E27FC236}">
                <a16:creationId xmlns:a16="http://schemas.microsoft.com/office/drawing/2014/main" id="{918B1550-9816-426E-A226-F284DD7A3C84}"/>
              </a:ext>
            </a:extLst>
          </p:cNvPr>
          <p:cNvSpPr>
            <a:spLocks noGrp="1"/>
          </p:cNvSpPr>
          <p:nvPr>
            <p:ph type="ftr" sz="quarter" idx="4294967295"/>
          </p:nvPr>
        </p:nvSpPr>
        <p:spPr>
          <a:xfrm>
            <a:off x="4038600" y="6356350"/>
            <a:ext cx="4114800" cy="365125"/>
          </a:xfrm>
        </p:spPr>
        <p:txBody>
          <a:bodyPr/>
          <a:lstStyle/>
          <a:p>
            <a:r>
              <a:rPr lang="en-US"/>
              <a:t>Professional Liability Underwriting Society</a:t>
            </a:r>
            <a:endParaRPr lang="en-US" dirty="0"/>
          </a:p>
        </p:txBody>
      </p:sp>
      <p:sp>
        <p:nvSpPr>
          <p:cNvPr id="6" name="Slide Number Placeholder 5">
            <a:extLst>
              <a:ext uri="{FF2B5EF4-FFF2-40B4-BE49-F238E27FC236}">
                <a16:creationId xmlns:a16="http://schemas.microsoft.com/office/drawing/2014/main" id="{6250D3AA-B063-418A-9BDE-F1CA54BCD122}"/>
              </a:ext>
            </a:extLst>
          </p:cNvPr>
          <p:cNvSpPr>
            <a:spLocks noGrp="1"/>
          </p:cNvSpPr>
          <p:nvPr>
            <p:ph type="sldNum" sz="quarter" idx="4294967295"/>
          </p:nvPr>
        </p:nvSpPr>
        <p:spPr>
          <a:xfrm>
            <a:off x="8610600" y="6356350"/>
            <a:ext cx="2743200" cy="365125"/>
          </a:xfrm>
        </p:spPr>
        <p:txBody>
          <a:bodyPr/>
          <a:lstStyle/>
          <a:p>
            <a:fld id="{BB8889DD-EB81-42F0-B272-98A73896C119}" type="slidenum">
              <a:rPr lang="en-US" smtClean="0"/>
              <a:pPr/>
              <a:t>2</a:t>
            </a:fld>
            <a:endParaRPr lang="en-US"/>
          </a:p>
        </p:txBody>
      </p:sp>
    </p:spTree>
    <p:extLst>
      <p:ext uri="{BB962C8B-B14F-4D97-AF65-F5344CB8AC3E}">
        <p14:creationId xmlns:p14="http://schemas.microsoft.com/office/powerpoint/2010/main" val="289756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B8E0F-B7E2-6137-917A-F3EDFC18B517}"/>
              </a:ext>
            </a:extLst>
          </p:cNvPr>
          <p:cNvSpPr>
            <a:spLocks noGrp="1"/>
          </p:cNvSpPr>
          <p:nvPr>
            <p:ph type="title"/>
          </p:nvPr>
        </p:nvSpPr>
        <p:spPr/>
        <p:txBody>
          <a:bodyPr>
            <a:noAutofit/>
          </a:bodyPr>
          <a:lstStyle/>
          <a:p>
            <a:r>
              <a:rPr lang="en-US" sz="2800" dirty="0"/>
              <a:t>EEOC v Coca-Cola Beverages Northeast, United States District Court for the District of New Hampshire, Civil Action No.: 1:26-cv-115 </a:t>
            </a:r>
          </a:p>
        </p:txBody>
      </p:sp>
      <p:sp>
        <p:nvSpPr>
          <p:cNvPr id="3" name="Content Placeholder 2">
            <a:extLst>
              <a:ext uri="{FF2B5EF4-FFF2-40B4-BE49-F238E27FC236}">
                <a16:creationId xmlns:a16="http://schemas.microsoft.com/office/drawing/2014/main" id="{E3FB8DF8-C626-95D2-79E3-3D00DE78452D}"/>
              </a:ext>
            </a:extLst>
          </p:cNvPr>
          <p:cNvSpPr>
            <a:spLocks noGrp="1"/>
          </p:cNvSpPr>
          <p:nvPr>
            <p:ph idx="1"/>
          </p:nvPr>
        </p:nvSpPr>
        <p:spPr>
          <a:xfrm>
            <a:off x="838200" y="1838739"/>
            <a:ext cx="10515600" cy="4308074"/>
          </a:xfrm>
        </p:spPr>
        <p:txBody>
          <a:bodyPr>
            <a:normAutofit fontScale="92500" lnSpcReduction="10000"/>
          </a:bodyPr>
          <a:lstStyle/>
          <a:p>
            <a:pPr marL="457200" indent="-457200">
              <a:buFont typeface="Arial" panose="020B0604020202020204" pitchFamily="34" charset="0"/>
              <a:buChar char="•"/>
            </a:pPr>
            <a:r>
              <a:rPr lang="en-US" sz="2600" dirty="0"/>
              <a:t>On February 17, 2026, the EEOC filed a complaint against Coca-Cola alleging they violated Title VII for excluding male employees from an employer-sponsored event</a:t>
            </a:r>
          </a:p>
          <a:p>
            <a:pPr marL="457200" indent="-457200">
              <a:buFont typeface="Arial" panose="020B0604020202020204" pitchFamily="34" charset="0"/>
              <a:buChar char="•"/>
            </a:pPr>
            <a:r>
              <a:rPr lang="en-US" sz="2600" dirty="0"/>
              <a:t>According to the EEOC Complaint, the company held a two-day retreat in September 2024 to which only female employees were invited</a:t>
            </a:r>
          </a:p>
          <a:p>
            <a:pPr marL="457200" indent="-457200">
              <a:buFont typeface="Arial" panose="020B0604020202020204" pitchFamily="34" charset="0"/>
              <a:buChar char="•"/>
            </a:pPr>
            <a:r>
              <a:rPr lang="en-US" sz="2600" dirty="0"/>
              <a:t>After the retreat, a male employee filed a charge with the EEOC alleging Title VII violations. The EEOC then issued a letter of determination finding reasonable cause that the Company had violated Title VII. After conciliation efforts failed, the EEOC filed its suit on behalf of the charging employee as well as a class of similarly aggrieved male employees</a:t>
            </a:r>
          </a:p>
          <a:p>
            <a:pPr marL="457200" indent="-457200">
              <a:buFont typeface="Arial" panose="020B0604020202020204" pitchFamily="34" charset="0"/>
              <a:buChar char="•"/>
            </a:pPr>
            <a:r>
              <a:rPr lang="en-US" sz="2600" dirty="0"/>
              <a:t>This case highlights a broader shift in EEOC enforcement when it comes to discrimination alleged by a member of a majority group</a:t>
            </a:r>
          </a:p>
          <a:p>
            <a:endParaRPr lang="en-US" dirty="0"/>
          </a:p>
          <a:p>
            <a:pPr marL="457200" indent="-45720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236814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41BBE-005A-D416-B66B-E6E1B7E8755F}"/>
              </a:ext>
            </a:extLst>
          </p:cNvPr>
          <p:cNvSpPr>
            <a:spLocks noGrp="1"/>
          </p:cNvSpPr>
          <p:nvPr>
            <p:ph type="title"/>
          </p:nvPr>
        </p:nvSpPr>
        <p:spPr/>
        <p:txBody>
          <a:bodyPr>
            <a:normAutofit/>
          </a:bodyPr>
          <a:lstStyle/>
          <a:p>
            <a:r>
              <a:rPr lang="en-US" sz="3600" dirty="0"/>
              <a:t>EEOC v. NIKE, Inc., Case No. 4:26-mc-00128</a:t>
            </a:r>
          </a:p>
        </p:txBody>
      </p:sp>
      <p:sp>
        <p:nvSpPr>
          <p:cNvPr id="3" name="Content Placeholder 2">
            <a:extLst>
              <a:ext uri="{FF2B5EF4-FFF2-40B4-BE49-F238E27FC236}">
                <a16:creationId xmlns:a16="http://schemas.microsoft.com/office/drawing/2014/main" id="{7FA22575-DE2C-7DB1-8F1F-1398D8E97B18}"/>
              </a:ext>
            </a:extLst>
          </p:cNvPr>
          <p:cNvSpPr>
            <a:spLocks noGrp="1"/>
          </p:cNvSpPr>
          <p:nvPr>
            <p:ph idx="1"/>
          </p:nvPr>
        </p:nvSpPr>
        <p:spPr>
          <a:xfrm>
            <a:off x="838200" y="1838739"/>
            <a:ext cx="10515600" cy="4308074"/>
          </a:xfrm>
        </p:spPr>
        <p:txBody>
          <a:bodyPr>
            <a:normAutofit/>
          </a:bodyPr>
          <a:lstStyle/>
          <a:p>
            <a:pPr marL="457200" indent="-457200">
              <a:buFont typeface="Arial" panose="020B0604020202020204" pitchFamily="34" charset="0"/>
              <a:buChar char="•"/>
            </a:pPr>
            <a:r>
              <a:rPr lang="en-US" sz="2400" dirty="0"/>
              <a:t>On February 4, 2026, the EEOC moved in the Eastern District of Missouri to enforce an administrative subpoena against Nike over alleged discrimination tied to its Diversity &amp; Inclusion practices</a:t>
            </a:r>
          </a:p>
          <a:p>
            <a:pPr marL="457200" indent="-457200">
              <a:buFont typeface="Arial" panose="020B0604020202020204" pitchFamily="34" charset="0"/>
              <a:buChar char="•"/>
            </a:pPr>
            <a:r>
              <a:rPr lang="en-US" sz="2400" dirty="0"/>
              <a:t>Unlike the Coca-Cola case, this case was not initiated by an aggrieved employee but is rather a commissioner’s charge brought by Chair Andrea Lucas in May 2024 when she was a commissioner</a:t>
            </a:r>
          </a:p>
          <a:p>
            <a:pPr marL="457200" indent="-457200">
              <a:buFont typeface="Arial" panose="020B0604020202020204" pitchFamily="34" charset="0"/>
              <a:buChar char="•"/>
            </a:pPr>
            <a:r>
              <a:rPr lang="en-US" sz="2400" dirty="0"/>
              <a:t>Commission led investigations are largely confidential, so it is unclear if there are other similar investigations underway</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2409912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BE280-BDE9-DE6B-D476-A3AFF9E261E3}"/>
              </a:ext>
            </a:extLst>
          </p:cNvPr>
          <p:cNvSpPr>
            <a:spLocks noGrp="1"/>
          </p:cNvSpPr>
          <p:nvPr>
            <p:ph type="title"/>
          </p:nvPr>
        </p:nvSpPr>
        <p:spPr/>
        <p:txBody>
          <a:bodyPr/>
          <a:lstStyle/>
          <a:p>
            <a:r>
              <a:rPr lang="en-US" dirty="0"/>
              <a:t>Executive Branch Focus on DEI</a:t>
            </a:r>
          </a:p>
        </p:txBody>
      </p:sp>
      <p:sp>
        <p:nvSpPr>
          <p:cNvPr id="5" name="Content Placeholder 4">
            <a:extLst>
              <a:ext uri="{FF2B5EF4-FFF2-40B4-BE49-F238E27FC236}">
                <a16:creationId xmlns:a16="http://schemas.microsoft.com/office/drawing/2014/main" id="{5E842CC2-5E0B-76F5-36A8-25E8CC879174}"/>
              </a:ext>
            </a:extLst>
          </p:cNvPr>
          <p:cNvSpPr>
            <a:spLocks noGrp="1"/>
          </p:cNvSpPr>
          <p:nvPr>
            <p:ph idx="1"/>
          </p:nvPr>
        </p:nvSpPr>
        <p:spPr>
          <a:xfrm>
            <a:off x="304799" y="1825625"/>
            <a:ext cx="11546541" cy="4351338"/>
          </a:xfrm>
        </p:spPr>
        <p:txBody>
          <a:bodyPr>
            <a:normAutofit/>
          </a:bodyPr>
          <a:lstStyle/>
          <a:p>
            <a:pPr marL="457200" indent="-457200">
              <a:buFont typeface="Arial" panose="020B0604020202020204" pitchFamily="34" charset="0"/>
              <a:buChar char="•"/>
            </a:pPr>
            <a:r>
              <a:rPr lang="en-US" sz="2600" dirty="0"/>
              <a:t>Rescission of Executive Order 11246</a:t>
            </a:r>
          </a:p>
          <a:p>
            <a:pPr marL="457200" indent="-457200">
              <a:buFont typeface="Arial" panose="020B0604020202020204" pitchFamily="34" charset="0"/>
              <a:buChar char="•"/>
            </a:pPr>
            <a:r>
              <a:rPr lang="en-US" sz="2600" dirty="0"/>
              <a:t>Executive Order 14168: “Defending Women from Gender Ideology Extremism and Restoring Biological Truth to the Federal Government</a:t>
            </a:r>
          </a:p>
          <a:p>
            <a:pPr marL="457200" indent="-457200">
              <a:buFont typeface="Arial" panose="020B0604020202020204" pitchFamily="34" charset="0"/>
              <a:buChar char="•"/>
            </a:pPr>
            <a:r>
              <a:rPr lang="en-US" sz="2600" dirty="0"/>
              <a:t>Executive Order 14151: “Ending Radical and Wasteful Government DEI Programs and Preferences”</a:t>
            </a:r>
          </a:p>
          <a:p>
            <a:pPr marL="457200" indent="-457200">
              <a:buFont typeface="Arial" panose="020B0604020202020204" pitchFamily="34" charset="0"/>
              <a:buChar char="•"/>
            </a:pPr>
            <a:r>
              <a:rPr lang="en-US" sz="2600" dirty="0"/>
              <a:t>Executive Order 14173: “Ending Illegal Discrimination and Restoring Merit-Based Opportunity”</a:t>
            </a:r>
          </a:p>
          <a:p>
            <a:pPr marL="457200" indent="-457200">
              <a:buFont typeface="Arial" panose="020B0604020202020204" pitchFamily="34" charset="0"/>
              <a:buChar char="•"/>
            </a:pPr>
            <a:r>
              <a:rPr lang="en-US" sz="2600" dirty="0">
                <a:solidFill>
                  <a:schemeClr val="tx1"/>
                </a:solidFill>
              </a:rPr>
              <a:t>March 19, 2025: EEOC and DOJ issue joint press release - “Warn Against Unlawful DEI-Related Discrimination” – wherein they announced two pieces of EEOC guidance for employers relating to DEI initiatives in the workplace</a:t>
            </a: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565788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869AA-4AD8-9476-4713-69D223025A47}"/>
              </a:ext>
            </a:extLst>
          </p:cNvPr>
          <p:cNvSpPr>
            <a:spLocks noGrp="1"/>
          </p:cNvSpPr>
          <p:nvPr>
            <p:ph type="title"/>
          </p:nvPr>
        </p:nvSpPr>
        <p:spPr/>
        <p:txBody>
          <a:bodyPr/>
          <a:lstStyle/>
          <a:p>
            <a:r>
              <a:rPr lang="en-US" dirty="0"/>
              <a:t>DEI Takeaways </a:t>
            </a:r>
          </a:p>
        </p:txBody>
      </p:sp>
      <p:sp>
        <p:nvSpPr>
          <p:cNvPr id="7" name="Content Placeholder 6">
            <a:extLst>
              <a:ext uri="{FF2B5EF4-FFF2-40B4-BE49-F238E27FC236}">
                <a16:creationId xmlns:a16="http://schemas.microsoft.com/office/drawing/2014/main" id="{0A431E10-06C6-9EA7-DB88-0B9D45F67651}"/>
              </a:ext>
            </a:extLst>
          </p:cNvPr>
          <p:cNvSpPr>
            <a:spLocks noGrp="1"/>
          </p:cNvSpPr>
          <p:nvPr>
            <p:ph idx="1"/>
          </p:nvPr>
        </p:nvSpPr>
        <p:spPr>
          <a:xfrm>
            <a:off x="304799" y="1825625"/>
            <a:ext cx="11546541" cy="4351338"/>
          </a:xfrm>
        </p:spPr>
        <p:txBody>
          <a:bodyPr>
            <a:normAutofit/>
          </a:bodyPr>
          <a:lstStyle/>
          <a:p>
            <a:pPr lvl="1">
              <a:lnSpc>
                <a:spcPct val="120000"/>
              </a:lnSpc>
            </a:pPr>
            <a:r>
              <a:rPr lang="en-US" dirty="0"/>
              <a:t>Employers should routinely evaluate any DEI programs for compliance with federal and state law</a:t>
            </a:r>
          </a:p>
          <a:p>
            <a:pPr lvl="1">
              <a:lnSpc>
                <a:spcPct val="120000"/>
              </a:lnSpc>
            </a:pPr>
            <a:r>
              <a:rPr lang="en-US" dirty="0"/>
              <a:t>Programs that are explicitly tied to a Title VII protected class may draw scrutiny and invite litigation </a:t>
            </a:r>
          </a:p>
          <a:p>
            <a:pPr lvl="2">
              <a:lnSpc>
                <a:spcPct val="120000"/>
              </a:lnSpc>
            </a:pPr>
            <a:r>
              <a:rPr lang="en-US" sz="2400" dirty="0"/>
              <a:t>This would include scholarship programs, college or graduate school internship programs, hiring initiatives </a:t>
            </a:r>
          </a:p>
          <a:p>
            <a:pPr lvl="1">
              <a:lnSpc>
                <a:spcPct val="120000"/>
              </a:lnSpc>
            </a:pPr>
            <a:r>
              <a:rPr lang="en-US" dirty="0"/>
              <a:t>Clear guidelines and consistent guidelines for any DEI or similar initiative are critical </a:t>
            </a:r>
          </a:p>
          <a:p>
            <a:pPr lvl="1">
              <a:lnSpc>
                <a:spcPct val="120000"/>
              </a:lnSpc>
            </a:pPr>
            <a:endParaRPr lang="en-US" dirty="0"/>
          </a:p>
        </p:txBody>
      </p:sp>
    </p:spTree>
    <p:extLst>
      <p:ext uri="{BB962C8B-B14F-4D97-AF65-F5344CB8AC3E}">
        <p14:creationId xmlns:p14="http://schemas.microsoft.com/office/powerpoint/2010/main" val="325714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367E6-045F-4748-9DC1-223A5FA52A51}"/>
              </a:ext>
            </a:extLst>
          </p:cNvPr>
          <p:cNvSpPr>
            <a:spLocks noGrp="1"/>
          </p:cNvSpPr>
          <p:nvPr>
            <p:ph type="title"/>
          </p:nvPr>
        </p:nvSpPr>
        <p:spPr/>
        <p:txBody>
          <a:bodyPr/>
          <a:lstStyle/>
          <a:p>
            <a:r>
              <a:rPr lang="en-US" dirty="0"/>
              <a:t>Remember This</a:t>
            </a:r>
          </a:p>
        </p:txBody>
      </p:sp>
      <p:sp>
        <p:nvSpPr>
          <p:cNvPr id="3" name="Content Placeholder 2">
            <a:extLst>
              <a:ext uri="{FF2B5EF4-FFF2-40B4-BE49-F238E27FC236}">
                <a16:creationId xmlns:a16="http://schemas.microsoft.com/office/drawing/2014/main" id="{8727E49F-756B-48EB-9DBF-746D23A51DBF}"/>
              </a:ext>
            </a:extLst>
          </p:cNvPr>
          <p:cNvSpPr>
            <a:spLocks noGrp="1"/>
          </p:cNvSpPr>
          <p:nvPr>
            <p:ph idx="1"/>
          </p:nvPr>
        </p:nvSpPr>
        <p:spPr/>
        <p:txBody>
          <a:bodyPr>
            <a:normAutofit/>
          </a:bodyPr>
          <a:lstStyle/>
          <a:p>
            <a:pPr marL="457200" indent="-457200">
              <a:buFont typeface="Arial" panose="020B0604020202020204" pitchFamily="34" charset="0"/>
              <a:buChar char="•"/>
            </a:pPr>
            <a:r>
              <a:rPr lang="en-US" sz="2400" i="1" dirty="0"/>
              <a:t>Ames v. Ohio Department of Youth Services</a:t>
            </a:r>
            <a:r>
              <a:rPr lang="en-US" sz="2400" dirty="0"/>
              <a:t> clarifies that Title VII prohibits employers from intentionally discriminating against any individual because of protected characteristics; courts cannot impose heightened evidentiary burdens on majority group plaintiffs at the prima facie stage </a:t>
            </a:r>
          </a:p>
          <a:p>
            <a:pPr marL="457200" indent="-457200">
              <a:buFont typeface="Arial" panose="020B0604020202020204" pitchFamily="34" charset="0"/>
              <a:buChar char="•"/>
            </a:pPr>
            <a:r>
              <a:rPr lang="en-US" sz="2400" i="1" dirty="0"/>
              <a:t>McDonnell Douglas</a:t>
            </a:r>
            <a:r>
              <a:rPr lang="en-US" sz="2400" dirty="0"/>
              <a:t> was not overruled, but the concurrence in </a:t>
            </a:r>
            <a:r>
              <a:rPr lang="en-US" sz="2400" i="1" dirty="0"/>
              <a:t>Ames </a:t>
            </a:r>
            <a:r>
              <a:rPr lang="en-US" sz="2400" dirty="0"/>
              <a:t> essentially asks for it to be reconsidered</a:t>
            </a:r>
          </a:p>
          <a:p>
            <a:pPr marL="457200" indent="-457200">
              <a:buFont typeface="Arial" panose="020B0604020202020204" pitchFamily="34" charset="0"/>
              <a:buChar char="•"/>
            </a:pPr>
            <a:r>
              <a:rPr lang="en-US" sz="2400" dirty="0"/>
              <a:t>Employers</a:t>
            </a:r>
            <a:r>
              <a:rPr lang="en-US" sz="2400" b="1" dirty="0"/>
              <a:t> </a:t>
            </a:r>
            <a:r>
              <a:rPr lang="en-US" sz="2400" dirty="0"/>
              <a:t>should use neutral criteria and always document all employment-related issues.</a:t>
            </a:r>
          </a:p>
          <a:p>
            <a:pPr marL="457200" indent="-457200">
              <a:buFont typeface="Arial" panose="020B0604020202020204" pitchFamily="34" charset="0"/>
              <a:buChar char="•"/>
            </a:pPr>
            <a:r>
              <a:rPr lang="en-US" sz="2400" dirty="0"/>
              <a:t>DEI programs or initiatives that base participation on Title VII protected characteristics may draw scrutiny and litigation</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2379357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75121-991D-47B2-9B64-A46ECC6085E9}"/>
              </a:ext>
            </a:extLst>
          </p:cNvPr>
          <p:cNvSpPr>
            <a:spLocks noGrp="1"/>
          </p:cNvSpPr>
          <p:nvPr>
            <p:ph type="title"/>
          </p:nvPr>
        </p:nvSpPr>
        <p:spPr/>
        <p:txBody>
          <a:bodyPr/>
          <a:lstStyle/>
          <a:p>
            <a:r>
              <a:rPr lang="en-US" dirty="0"/>
              <a:t>Thank you to the PLUS Diamond Sponsors</a:t>
            </a:r>
          </a:p>
        </p:txBody>
      </p:sp>
      <p:pic>
        <p:nvPicPr>
          <p:cNvPr id="11" name="Picture 10" descr="Logo, company name&#10;&#10;Description automatically generated">
            <a:extLst>
              <a:ext uri="{FF2B5EF4-FFF2-40B4-BE49-F238E27FC236}">
                <a16:creationId xmlns:a16="http://schemas.microsoft.com/office/drawing/2014/main" id="{3C3061D0-6224-B77C-F840-5AF636BDE6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787" y="1687836"/>
            <a:ext cx="2885358" cy="1741164"/>
          </a:xfrm>
          <a:prstGeom prst="rect">
            <a:avLst/>
          </a:prstGeom>
        </p:spPr>
      </p:pic>
      <p:pic>
        <p:nvPicPr>
          <p:cNvPr id="17" name="Picture 16">
            <a:extLst>
              <a:ext uri="{FF2B5EF4-FFF2-40B4-BE49-F238E27FC236}">
                <a16:creationId xmlns:a16="http://schemas.microsoft.com/office/drawing/2014/main" id="{62CC4D69-279E-36BD-FB94-1ACF2F875A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3214" y="5352103"/>
            <a:ext cx="3390446" cy="685603"/>
          </a:xfrm>
          <a:prstGeom prst="rect">
            <a:avLst/>
          </a:prstGeom>
        </p:spPr>
      </p:pic>
      <p:pic>
        <p:nvPicPr>
          <p:cNvPr id="19" name="Picture 18">
            <a:extLst>
              <a:ext uri="{FF2B5EF4-FFF2-40B4-BE49-F238E27FC236}">
                <a16:creationId xmlns:a16="http://schemas.microsoft.com/office/drawing/2014/main" id="{7D0D1312-44BA-991C-B02F-6906F21210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9852" y="2012622"/>
            <a:ext cx="2605867" cy="1011232"/>
          </a:xfrm>
          <a:prstGeom prst="rect">
            <a:avLst/>
          </a:prstGeom>
        </p:spPr>
      </p:pic>
      <p:pic>
        <p:nvPicPr>
          <p:cNvPr id="4" name="Picture 3" descr="A picture containing shape&#10;&#10;Description automatically generated">
            <a:extLst>
              <a:ext uri="{FF2B5EF4-FFF2-40B4-BE49-F238E27FC236}">
                <a16:creationId xmlns:a16="http://schemas.microsoft.com/office/drawing/2014/main" id="{0C2CC871-8249-BF30-651A-4D202ED096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9884" y="3511640"/>
            <a:ext cx="2652231" cy="1240655"/>
          </a:xfrm>
          <a:prstGeom prst="rect">
            <a:avLst/>
          </a:prstGeom>
        </p:spPr>
      </p:pic>
      <p:pic>
        <p:nvPicPr>
          <p:cNvPr id="5" name="Picture 4" descr="Logo&#10;&#10;Description automatically generated">
            <a:extLst>
              <a:ext uri="{FF2B5EF4-FFF2-40B4-BE49-F238E27FC236}">
                <a16:creationId xmlns:a16="http://schemas.microsoft.com/office/drawing/2014/main" id="{0E682B2A-E9EB-D984-826C-4D975BD351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75410" y="5405858"/>
            <a:ext cx="3123377" cy="681037"/>
          </a:xfrm>
          <a:prstGeom prst="rect">
            <a:avLst/>
          </a:prstGeom>
        </p:spPr>
      </p:pic>
      <p:pic>
        <p:nvPicPr>
          <p:cNvPr id="3" name="Picture 2">
            <a:extLst>
              <a:ext uri="{FF2B5EF4-FFF2-40B4-BE49-F238E27FC236}">
                <a16:creationId xmlns:a16="http://schemas.microsoft.com/office/drawing/2014/main" id="{0188F4BC-43DE-71D8-8B44-1548FEB9F8DA}"/>
              </a:ext>
            </a:extLst>
          </p:cNvPr>
          <p:cNvPicPr>
            <a:picLocks noChangeAspect="1"/>
          </p:cNvPicPr>
          <p:nvPr/>
        </p:nvPicPr>
        <p:blipFill>
          <a:blip r:embed="rId7"/>
          <a:stretch>
            <a:fillRect/>
          </a:stretch>
        </p:blipFill>
        <p:spPr>
          <a:xfrm>
            <a:off x="8443041" y="3511640"/>
            <a:ext cx="2684180" cy="1345324"/>
          </a:xfrm>
          <a:prstGeom prst="rect">
            <a:avLst/>
          </a:prstGeom>
        </p:spPr>
      </p:pic>
      <p:pic>
        <p:nvPicPr>
          <p:cNvPr id="7" name="Picture 6">
            <a:extLst>
              <a:ext uri="{FF2B5EF4-FFF2-40B4-BE49-F238E27FC236}">
                <a16:creationId xmlns:a16="http://schemas.microsoft.com/office/drawing/2014/main" id="{F330D99B-63CE-E9C2-BE32-A287D9492D36}"/>
              </a:ext>
            </a:extLst>
          </p:cNvPr>
          <p:cNvPicPr>
            <a:picLocks noChangeAspect="1"/>
          </p:cNvPicPr>
          <p:nvPr/>
        </p:nvPicPr>
        <p:blipFill>
          <a:blip r:embed="rId8"/>
          <a:stretch>
            <a:fillRect/>
          </a:stretch>
        </p:blipFill>
        <p:spPr>
          <a:xfrm>
            <a:off x="364106" y="3684718"/>
            <a:ext cx="3595893" cy="1172246"/>
          </a:xfrm>
          <a:prstGeom prst="rect">
            <a:avLst/>
          </a:prstGeom>
        </p:spPr>
      </p:pic>
      <p:pic>
        <p:nvPicPr>
          <p:cNvPr id="6" name="Picture 5">
            <a:extLst>
              <a:ext uri="{FF2B5EF4-FFF2-40B4-BE49-F238E27FC236}">
                <a16:creationId xmlns:a16="http://schemas.microsoft.com/office/drawing/2014/main" id="{6518EE22-960A-A6CD-FBDA-BB03B9D4F5D0}"/>
              </a:ext>
            </a:extLst>
          </p:cNvPr>
          <p:cNvPicPr>
            <a:picLocks noChangeAspect="1"/>
          </p:cNvPicPr>
          <p:nvPr/>
        </p:nvPicPr>
        <p:blipFill>
          <a:blip r:embed="rId9"/>
          <a:stretch>
            <a:fillRect/>
          </a:stretch>
        </p:blipFill>
        <p:spPr>
          <a:xfrm>
            <a:off x="8596107" y="2362776"/>
            <a:ext cx="2975106" cy="310923"/>
          </a:xfrm>
          <a:prstGeom prst="rect">
            <a:avLst/>
          </a:prstGeom>
        </p:spPr>
      </p:pic>
    </p:spTree>
    <p:extLst>
      <p:ext uri="{BB962C8B-B14F-4D97-AF65-F5344CB8AC3E}">
        <p14:creationId xmlns:p14="http://schemas.microsoft.com/office/powerpoint/2010/main" val="2431690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75D43-8831-4F35-BBFA-F5FF6BF0EA78}"/>
              </a:ext>
            </a:extLst>
          </p:cNvPr>
          <p:cNvSpPr>
            <a:spLocks noGrp="1"/>
          </p:cNvSpPr>
          <p:nvPr>
            <p:ph type="title"/>
          </p:nvPr>
        </p:nvSpPr>
        <p:spPr/>
        <p:txBody>
          <a:bodyPr/>
          <a:lstStyle/>
          <a:p>
            <a:r>
              <a:rPr lang="en-US" dirty="0"/>
              <a:t>Thank you!</a:t>
            </a:r>
          </a:p>
        </p:txBody>
      </p:sp>
      <p:sp>
        <p:nvSpPr>
          <p:cNvPr id="3" name="Text Placeholder 2">
            <a:extLst>
              <a:ext uri="{FF2B5EF4-FFF2-40B4-BE49-F238E27FC236}">
                <a16:creationId xmlns:a16="http://schemas.microsoft.com/office/drawing/2014/main" id="{B2FF2F64-8186-4C36-B5F8-90D4A57F9913}"/>
              </a:ext>
            </a:extLst>
          </p:cNvPr>
          <p:cNvSpPr>
            <a:spLocks noGrp="1"/>
          </p:cNvSpPr>
          <p:nvPr>
            <p:ph type="body" idx="1"/>
          </p:nvPr>
        </p:nvSpPr>
        <p:spPr/>
        <p:txBody>
          <a:bodyPr/>
          <a:lstStyle/>
          <a:p>
            <a:endParaRPr lang="en-US" dirty="0"/>
          </a:p>
        </p:txBody>
      </p:sp>
      <p:sp>
        <p:nvSpPr>
          <p:cNvPr id="5" name="Footer Placeholder 4">
            <a:extLst>
              <a:ext uri="{FF2B5EF4-FFF2-40B4-BE49-F238E27FC236}">
                <a16:creationId xmlns:a16="http://schemas.microsoft.com/office/drawing/2014/main" id="{F8464DFF-E105-472A-A6A0-3D3C4EA973E7}"/>
              </a:ext>
            </a:extLst>
          </p:cNvPr>
          <p:cNvSpPr>
            <a:spLocks noGrp="1"/>
          </p:cNvSpPr>
          <p:nvPr>
            <p:ph type="ftr" sz="quarter" idx="11"/>
          </p:nvPr>
        </p:nvSpPr>
        <p:spPr/>
        <p:txBody>
          <a:bodyPr/>
          <a:lstStyle/>
          <a:p>
            <a:r>
              <a:rPr lang="en-US"/>
              <a:t>Professional Liability Underwriting Society</a:t>
            </a:r>
          </a:p>
        </p:txBody>
      </p:sp>
      <p:sp>
        <p:nvSpPr>
          <p:cNvPr id="6" name="Slide Number Placeholder 5">
            <a:extLst>
              <a:ext uri="{FF2B5EF4-FFF2-40B4-BE49-F238E27FC236}">
                <a16:creationId xmlns:a16="http://schemas.microsoft.com/office/drawing/2014/main" id="{669B52D2-E514-40BF-923A-30DC735819FA}"/>
              </a:ext>
            </a:extLst>
          </p:cNvPr>
          <p:cNvSpPr>
            <a:spLocks noGrp="1"/>
          </p:cNvSpPr>
          <p:nvPr>
            <p:ph type="sldNum" sz="quarter" idx="12"/>
          </p:nvPr>
        </p:nvSpPr>
        <p:spPr/>
        <p:txBody>
          <a:bodyPr/>
          <a:lstStyle/>
          <a:p>
            <a:fld id="{BB8889DD-EB81-42F0-B272-98A73896C119}" type="slidenum">
              <a:rPr lang="en-US" smtClean="0"/>
              <a:pPr/>
              <a:t>26</a:t>
            </a:fld>
            <a:endParaRPr lang="en-US"/>
          </a:p>
        </p:txBody>
      </p:sp>
    </p:spTree>
    <p:extLst>
      <p:ext uri="{BB962C8B-B14F-4D97-AF65-F5344CB8AC3E}">
        <p14:creationId xmlns:p14="http://schemas.microsoft.com/office/powerpoint/2010/main" val="284007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86527-C1DE-40A4-86AF-1C37EAD235D4}"/>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E8513330-0ABB-497B-B614-22943CF0BA61}"/>
              </a:ext>
            </a:extLst>
          </p:cNvPr>
          <p:cNvSpPr>
            <a:spLocks noGrp="1"/>
          </p:cNvSpPr>
          <p:nvPr>
            <p:ph idx="1"/>
          </p:nvPr>
        </p:nvSpPr>
        <p:spPr>
          <a:xfrm>
            <a:off x="838200" y="1898374"/>
            <a:ext cx="10515600" cy="4248439"/>
          </a:xfrm>
        </p:spPr>
        <p:txBody>
          <a:bodyPr/>
          <a:lstStyle/>
          <a:p>
            <a:pPr marL="0" indent="0">
              <a:buNone/>
            </a:pPr>
            <a:r>
              <a:rPr lang="en-US" b="1" dirty="0">
                <a:solidFill>
                  <a:srgbClr val="6A1B32"/>
                </a:solidFill>
                <a:cs typeface="Arial" panose="020B0604020202020204" pitchFamily="34" charset="0"/>
              </a:rPr>
              <a:t>Please submit using the question tool on user dashboard </a:t>
            </a:r>
          </a:p>
          <a:p>
            <a:pPr marL="0" indent="0">
              <a:buNone/>
            </a:pPr>
            <a:endParaRPr lang="en-US" dirty="0">
              <a:solidFill>
                <a:srgbClr val="6A1B32"/>
              </a:solidFill>
            </a:endParaRPr>
          </a:p>
        </p:txBody>
      </p:sp>
    </p:spTree>
    <p:extLst>
      <p:ext uri="{BB962C8B-B14F-4D97-AF65-F5344CB8AC3E}">
        <p14:creationId xmlns:p14="http://schemas.microsoft.com/office/powerpoint/2010/main" val="3942944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DF5AD-5D84-4F02-8B70-4361E9B92E18}"/>
              </a:ext>
            </a:extLst>
          </p:cNvPr>
          <p:cNvSpPr>
            <a:spLocks noGrp="1"/>
          </p:cNvSpPr>
          <p:nvPr>
            <p:ph type="title"/>
          </p:nvPr>
        </p:nvSpPr>
        <p:spPr/>
        <p:txBody>
          <a:bodyPr/>
          <a:lstStyle/>
          <a:p>
            <a:r>
              <a:rPr lang="en-US" dirty="0"/>
              <a:t>Meet Your Presenters</a:t>
            </a:r>
          </a:p>
        </p:txBody>
      </p:sp>
      <p:sp>
        <p:nvSpPr>
          <p:cNvPr id="7" name="TextBox 6">
            <a:extLst>
              <a:ext uri="{FF2B5EF4-FFF2-40B4-BE49-F238E27FC236}">
                <a16:creationId xmlns:a16="http://schemas.microsoft.com/office/drawing/2014/main" id="{F0667BCE-0FF1-117D-A38F-93FE2938E801}"/>
              </a:ext>
            </a:extLst>
          </p:cNvPr>
          <p:cNvSpPr txBox="1"/>
          <p:nvPr/>
        </p:nvSpPr>
        <p:spPr>
          <a:xfrm>
            <a:off x="914400" y="1777042"/>
            <a:ext cx="10439400" cy="4062651"/>
          </a:xfrm>
          <a:prstGeom prst="rect">
            <a:avLst/>
          </a:prstGeom>
          <a:noFill/>
        </p:spPr>
        <p:txBody>
          <a:bodyPr wrap="square" rtlCol="0">
            <a:spAutoFit/>
          </a:bodyPr>
          <a:lstStyle/>
          <a:p>
            <a:r>
              <a:rPr lang="en-US" sz="2000" dirty="0"/>
              <a:t>Talene Carter</a:t>
            </a:r>
          </a:p>
          <a:p>
            <a:r>
              <a:rPr lang="en-US" sz="2000" dirty="0" err="1"/>
              <a:t>EPL</a:t>
            </a:r>
            <a:r>
              <a:rPr lang="en-US" sz="2000" dirty="0"/>
              <a:t>/Wage &amp; Hour Thought &amp; Product Leader at Willis</a:t>
            </a:r>
          </a:p>
          <a:p>
            <a:endParaRPr lang="en-US" sz="2000" dirty="0"/>
          </a:p>
          <a:p>
            <a:endParaRPr lang="en-US" sz="2000" dirty="0"/>
          </a:p>
          <a:p>
            <a:r>
              <a:rPr lang="en-US" sz="2000" dirty="0"/>
              <a:t>James Baffa</a:t>
            </a:r>
          </a:p>
          <a:p>
            <a:r>
              <a:rPr lang="en-US" sz="2000" dirty="0"/>
              <a:t>Assistant Vice President – Claims at Berkley Select</a:t>
            </a:r>
          </a:p>
          <a:p>
            <a:endParaRPr lang="en-US" sz="2000" dirty="0"/>
          </a:p>
          <a:p>
            <a:endParaRPr lang="en-US" sz="2000" dirty="0"/>
          </a:p>
          <a:p>
            <a:r>
              <a:rPr lang="en-US" sz="2000" dirty="0"/>
              <a:t>Brian Pete</a:t>
            </a:r>
          </a:p>
          <a:p>
            <a:r>
              <a:rPr lang="en-US" sz="2000" dirty="0"/>
              <a:t>Partner, Labor &amp; Employment Practice at Lewis Brisbois Bisgaard &amp; Smith LLP</a:t>
            </a:r>
          </a:p>
          <a:p>
            <a:endParaRPr lang="en-US" sz="2000" dirty="0"/>
          </a:p>
          <a:p>
            <a:endParaRPr lang="en-US" sz="2000" dirty="0"/>
          </a:p>
          <a:p>
            <a:endParaRPr lang="en-US" dirty="0"/>
          </a:p>
        </p:txBody>
      </p:sp>
    </p:spTree>
    <p:extLst>
      <p:ext uri="{BB962C8B-B14F-4D97-AF65-F5344CB8AC3E}">
        <p14:creationId xmlns:p14="http://schemas.microsoft.com/office/powerpoint/2010/main" val="285578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B5F7E-CA22-4141-9C4F-E79BA480E3DC}"/>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4ED32BCA-1A36-4A33-87B3-4B6AB4EC562E}"/>
              </a:ext>
            </a:extLst>
          </p:cNvPr>
          <p:cNvSpPr>
            <a:spLocks noGrp="1"/>
          </p:cNvSpPr>
          <p:nvPr>
            <p:ph idx="1"/>
          </p:nvPr>
        </p:nvSpPr>
        <p:spPr/>
        <p:txBody>
          <a:bodyPr>
            <a:normAutofit/>
          </a:bodyPr>
          <a:lstStyle/>
          <a:p>
            <a:pPr marL="457200" indent="-457200">
              <a:buFont typeface="Arial" panose="020B0604020202020204" pitchFamily="34" charset="0"/>
              <a:buChar char="•"/>
            </a:pPr>
            <a:r>
              <a:rPr lang="en-US" dirty="0"/>
              <a:t>Discussion of reverse discrimination claims and </a:t>
            </a:r>
            <a:r>
              <a:rPr lang="en-US" i="1" dirty="0"/>
              <a:t>Ames v. Ohio Department of Youth Services</a:t>
            </a:r>
            <a:r>
              <a:rPr lang="en-US" dirty="0"/>
              <a:t>, 605 U.S. 303 (2025)</a:t>
            </a:r>
          </a:p>
          <a:p>
            <a:pPr marL="457200" indent="-457200">
              <a:buFont typeface="Arial" panose="020B0604020202020204" pitchFamily="34" charset="0"/>
              <a:buChar char="•"/>
            </a:pPr>
            <a:r>
              <a:rPr lang="en-US" dirty="0"/>
              <a:t>Impact of </a:t>
            </a:r>
            <a:r>
              <a:rPr lang="en-US" i="1" dirty="0"/>
              <a:t>Ames</a:t>
            </a:r>
            <a:endParaRPr lang="en-US" dirty="0"/>
          </a:p>
          <a:p>
            <a:pPr marL="457200" indent="-457200">
              <a:buFont typeface="Arial" panose="020B0604020202020204" pitchFamily="34" charset="0"/>
              <a:buChar char="•"/>
            </a:pPr>
            <a:r>
              <a:rPr lang="en-US" dirty="0"/>
              <a:t>What should employers do to protect themselves?</a:t>
            </a:r>
          </a:p>
          <a:p>
            <a:pPr marL="457200" indent="-457200">
              <a:buFont typeface="Arial" panose="020B0604020202020204" pitchFamily="34" charset="0"/>
              <a:buChar char="•"/>
            </a:pPr>
            <a:r>
              <a:rPr lang="en-US" dirty="0"/>
              <a:t>What is the future of DEI programs?</a:t>
            </a:r>
          </a:p>
          <a:p>
            <a:pPr marL="457200" indent="-457200">
              <a:buFont typeface="Arial" panose="020B0604020202020204" pitchFamily="34" charset="0"/>
              <a:buChar char="•"/>
            </a:pPr>
            <a:endParaRPr lang="en-US" dirty="0"/>
          </a:p>
          <a:p>
            <a:pPr marL="1143000" lvl="1" indent="-457200"/>
            <a:endParaRPr lang="en-US" dirty="0"/>
          </a:p>
          <a:p>
            <a:pPr lvl="1" indent="0">
              <a:buNone/>
            </a:pPr>
            <a:endParaRPr lang="en-US" dirty="0"/>
          </a:p>
        </p:txBody>
      </p:sp>
    </p:spTree>
    <p:extLst>
      <p:ext uri="{BB962C8B-B14F-4D97-AF65-F5344CB8AC3E}">
        <p14:creationId xmlns:p14="http://schemas.microsoft.com/office/powerpoint/2010/main" val="270889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FC9B3-346F-326C-1C76-71C720D6928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39FD3C5-D19C-2C82-6416-19C8CD3FB60C}"/>
              </a:ext>
            </a:extLst>
          </p:cNvPr>
          <p:cNvSpPr>
            <a:spLocks noGrp="1"/>
          </p:cNvSpPr>
          <p:nvPr>
            <p:ph type="title"/>
          </p:nvPr>
        </p:nvSpPr>
        <p:spPr/>
        <p:txBody>
          <a:bodyPr>
            <a:noAutofit/>
          </a:bodyPr>
          <a:lstStyle/>
          <a:p>
            <a:pPr lvl="0"/>
            <a:r>
              <a:rPr lang="en-US" dirty="0"/>
              <a:t>Title VII Reverse Discrimination Claims Pre-Ames</a:t>
            </a:r>
          </a:p>
        </p:txBody>
      </p:sp>
      <p:sp>
        <p:nvSpPr>
          <p:cNvPr id="5" name="Content Placeholder 4">
            <a:extLst>
              <a:ext uri="{FF2B5EF4-FFF2-40B4-BE49-F238E27FC236}">
                <a16:creationId xmlns:a16="http://schemas.microsoft.com/office/drawing/2014/main" id="{B56693BD-04C8-16D2-1EAB-6DDAE8CD2358}"/>
              </a:ext>
            </a:extLst>
          </p:cNvPr>
          <p:cNvSpPr>
            <a:spLocks noGrp="1"/>
          </p:cNvSpPr>
          <p:nvPr>
            <p:ph idx="1"/>
          </p:nvPr>
        </p:nvSpPr>
        <p:spPr>
          <a:xfrm>
            <a:off x="838200" y="1838739"/>
            <a:ext cx="10515600" cy="4308074"/>
          </a:xfrm>
        </p:spPr>
        <p:txBody>
          <a:bodyPr>
            <a:normAutofit/>
          </a:bodyPr>
          <a:lstStyle/>
          <a:p>
            <a:pPr marL="457200" indent="-457200">
              <a:buFont typeface="Arial" panose="020B0604020202020204" pitchFamily="34" charset="0"/>
              <a:buChar char="•"/>
            </a:pPr>
            <a:r>
              <a:rPr lang="en-US" b="1" u="sng" dirty="0"/>
              <a:t>Background Circumstances Test:</a:t>
            </a:r>
            <a:endParaRPr lang="en-US" dirty="0"/>
          </a:p>
          <a:p>
            <a:pPr marL="1028700" lvl="1" indent="-342900"/>
            <a:r>
              <a:rPr lang="en-US" sz="1800" dirty="0"/>
              <a:t>A heightened evidentiary requirement imposed on plaintiffs who were members of a majority group (e.g., white, male, heterosexual employees) bringing “reverse discrimination” claims under Title VII. Instead of using the ordinary </a:t>
            </a:r>
            <a:r>
              <a:rPr lang="en-US" sz="1800" i="1" dirty="0"/>
              <a:t>McDonnell Douglas </a:t>
            </a:r>
            <a:r>
              <a:rPr lang="en-US" sz="1800" dirty="0"/>
              <a:t>prima facie framework, these plaintiffs had to show “background circumstances.” </a:t>
            </a:r>
            <a:endParaRPr lang="en-US" b="1" u="sng" dirty="0"/>
          </a:p>
          <a:p>
            <a:pPr marL="1028700" lvl="1" indent="-342900"/>
            <a:r>
              <a:rPr lang="en-US" sz="1800" dirty="0"/>
              <a:t>To satisfy the background circumstances test, a majority‑group plaintiff had to produce evidence suggesting the employer was an “unusual employer” that discriminates against majority employees.</a:t>
            </a:r>
          </a:p>
          <a:p>
            <a:pPr marL="1485900" lvl="2" indent="-342900"/>
            <a:r>
              <a:rPr lang="en-US" sz="1600" dirty="0"/>
              <a:t>Common examples are that a member of subject minority group was involved in employment decision or statistical evidence of showing a pattern discrimination against the subject majority group</a:t>
            </a:r>
          </a:p>
          <a:p>
            <a:pPr marL="1028700" lvl="1" indent="-342900"/>
            <a:r>
              <a:rPr lang="en-US" sz="1800" dirty="0"/>
              <a:t>Prior to </a:t>
            </a:r>
            <a:r>
              <a:rPr lang="en-US" sz="1800" i="1" dirty="0"/>
              <a:t>Ames</a:t>
            </a:r>
            <a:r>
              <a:rPr lang="en-US" sz="1800" dirty="0"/>
              <a:t>, the test was used in the Sixth, Seventh, Eighth, Tenth, and D.C. Circuits—as part of their prima facie standard for reverse discrimination claims. Other circuits rejected this heightened standard, producing a long‑standing circuit split</a:t>
            </a:r>
          </a:p>
        </p:txBody>
      </p:sp>
    </p:spTree>
    <p:extLst>
      <p:ext uri="{BB962C8B-B14F-4D97-AF65-F5344CB8AC3E}">
        <p14:creationId xmlns:p14="http://schemas.microsoft.com/office/powerpoint/2010/main" val="1750458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705D5-4765-3D8D-FB97-E0B4F9AA8513}"/>
              </a:ext>
            </a:extLst>
          </p:cNvPr>
          <p:cNvSpPr>
            <a:spLocks noGrp="1"/>
          </p:cNvSpPr>
          <p:nvPr>
            <p:ph type="title"/>
          </p:nvPr>
        </p:nvSpPr>
        <p:spPr/>
        <p:txBody>
          <a:bodyPr>
            <a:noAutofit/>
          </a:bodyPr>
          <a:lstStyle/>
          <a:p>
            <a:r>
              <a:rPr lang="en-US" sz="3200" dirty="0"/>
              <a:t>Ames v. Ohio Department of Youth Services, 605 U.S. 303 (2025)</a:t>
            </a:r>
            <a:br>
              <a:rPr lang="en-US" sz="3200" dirty="0"/>
            </a:br>
            <a:endParaRPr lang="en-US" sz="3200" dirty="0"/>
          </a:p>
        </p:txBody>
      </p:sp>
      <p:sp>
        <p:nvSpPr>
          <p:cNvPr id="3" name="Content Placeholder 2">
            <a:extLst>
              <a:ext uri="{FF2B5EF4-FFF2-40B4-BE49-F238E27FC236}">
                <a16:creationId xmlns:a16="http://schemas.microsoft.com/office/drawing/2014/main" id="{3CD7894A-70AB-B192-F727-590840E724F5}"/>
              </a:ext>
            </a:extLst>
          </p:cNvPr>
          <p:cNvSpPr>
            <a:spLocks noGrp="1"/>
          </p:cNvSpPr>
          <p:nvPr>
            <p:ph idx="1"/>
          </p:nvPr>
        </p:nvSpPr>
        <p:spPr>
          <a:xfrm>
            <a:off x="838200" y="1838739"/>
            <a:ext cx="10515600" cy="4308074"/>
          </a:xfrm>
        </p:spPr>
        <p:txBody>
          <a:bodyPr>
            <a:normAutofit/>
          </a:bodyPr>
          <a:lstStyle/>
          <a:p>
            <a:pPr marL="457200" indent="-457200">
              <a:buFont typeface="Arial" panose="020B0604020202020204" pitchFamily="34" charset="0"/>
              <a:buChar char="•"/>
            </a:pPr>
            <a:r>
              <a:rPr lang="en-US" sz="2400" dirty="0"/>
              <a:t>Ames has worked for the Ohio Department of Youth Services in various roles since 2004</a:t>
            </a:r>
          </a:p>
          <a:p>
            <a:pPr marL="457200" indent="-457200">
              <a:buFont typeface="Arial" panose="020B0604020202020204" pitchFamily="34" charset="0"/>
              <a:buChar char="•"/>
            </a:pPr>
            <a:r>
              <a:rPr lang="en-US" sz="2400" dirty="0"/>
              <a:t>In 2019, she interviewed for a management position, but ODYS chose another candidate—a lesbian woman</a:t>
            </a:r>
          </a:p>
          <a:p>
            <a:pPr marL="457200" indent="-457200">
              <a:buFont typeface="Arial" panose="020B0604020202020204" pitchFamily="34" charset="0"/>
              <a:buChar char="•"/>
            </a:pPr>
            <a:r>
              <a:rPr lang="en-US" sz="2400" dirty="0"/>
              <a:t>Not long after, the agency demoted Ames from her program administrator role, which she accepted along with a significant pay cut</a:t>
            </a:r>
          </a:p>
          <a:p>
            <a:pPr marL="457200" indent="-457200">
              <a:buFont typeface="Arial" panose="020B0604020202020204" pitchFamily="34" charset="0"/>
              <a:buChar char="•"/>
            </a:pPr>
            <a:r>
              <a:rPr lang="en-US" sz="2400" dirty="0"/>
              <a:t>ODYS later filled her former position with a gay man</a:t>
            </a:r>
          </a:p>
          <a:p>
            <a:pPr marL="457200" indent="-457200">
              <a:buFont typeface="Arial" panose="020B0604020202020204" pitchFamily="34" charset="0"/>
              <a:buChar char="•"/>
            </a:pPr>
            <a:r>
              <a:rPr lang="en-US" sz="2400" dirty="0"/>
              <a:t>Ames sued under Title VII, claiming she was denied the promotion and demoted because of her sexual orientation</a:t>
            </a:r>
          </a:p>
        </p:txBody>
      </p:sp>
    </p:spTree>
    <p:extLst>
      <p:ext uri="{BB962C8B-B14F-4D97-AF65-F5344CB8AC3E}">
        <p14:creationId xmlns:p14="http://schemas.microsoft.com/office/powerpoint/2010/main" val="2820710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87D47E-DC10-795D-DC19-DB9FDAA1D706}"/>
              </a:ext>
            </a:extLst>
          </p:cNvPr>
          <p:cNvSpPr>
            <a:spLocks noGrp="1"/>
          </p:cNvSpPr>
          <p:nvPr>
            <p:ph type="title"/>
          </p:nvPr>
        </p:nvSpPr>
        <p:spPr/>
        <p:txBody>
          <a:bodyPr>
            <a:noAutofit/>
          </a:bodyPr>
          <a:lstStyle/>
          <a:p>
            <a:r>
              <a:rPr lang="en-US" sz="3200" dirty="0"/>
              <a:t>Ames v. Ohio Department of Youth Services, 605 U.S. 303 (2025)</a:t>
            </a:r>
            <a:br>
              <a:rPr lang="en-US" sz="3200" dirty="0"/>
            </a:br>
            <a:endParaRPr lang="en-US" sz="3200" dirty="0"/>
          </a:p>
        </p:txBody>
      </p:sp>
      <p:sp>
        <p:nvSpPr>
          <p:cNvPr id="5" name="Content Placeholder 4">
            <a:extLst>
              <a:ext uri="{FF2B5EF4-FFF2-40B4-BE49-F238E27FC236}">
                <a16:creationId xmlns:a16="http://schemas.microsoft.com/office/drawing/2014/main" id="{BEB897AE-6BD7-35F6-B9F9-97D231056577}"/>
              </a:ext>
            </a:extLst>
          </p:cNvPr>
          <p:cNvSpPr>
            <a:spLocks noGrp="1"/>
          </p:cNvSpPr>
          <p:nvPr>
            <p:ph idx="1"/>
          </p:nvPr>
        </p:nvSpPr>
        <p:spPr>
          <a:xfrm>
            <a:off x="838200" y="1838739"/>
            <a:ext cx="10515600" cy="4308074"/>
          </a:xfrm>
        </p:spPr>
        <p:txBody>
          <a:bodyPr>
            <a:normAutofit/>
          </a:bodyPr>
          <a:lstStyle/>
          <a:p>
            <a:pPr marL="285750" indent="-285750">
              <a:buFont typeface="Arial" panose="020B0604020202020204" pitchFamily="34" charset="0"/>
              <a:buChar char="•"/>
            </a:pPr>
            <a:r>
              <a:rPr lang="en-US" sz="2400" b="1" u="sng" dirty="0"/>
              <a:t>Question Presented:</a:t>
            </a:r>
            <a:r>
              <a:rPr lang="en-US" sz="2400" b="1" dirty="0"/>
              <a:t> </a:t>
            </a:r>
            <a:r>
              <a:rPr lang="en-US" sz="2400" dirty="0"/>
              <a:t>Whether a Title VII plaintiff who is a member of a majority group must show “background circumstances” suggesting the employer is the unusual one that discriminates against the majority to establish a prima facie case under </a:t>
            </a:r>
            <a:r>
              <a:rPr lang="en-US" sz="2400" i="1" dirty="0"/>
              <a:t>McDonnell Douglas</a:t>
            </a:r>
          </a:p>
          <a:p>
            <a:pPr marL="285750" indent="-285750">
              <a:buFont typeface="Arial" panose="020B0604020202020204" pitchFamily="34" charset="0"/>
              <a:buChar char="•"/>
            </a:pPr>
            <a:r>
              <a:rPr lang="en-US" sz="2400" b="1" u="sng" dirty="0"/>
              <a:t>Holding:</a:t>
            </a:r>
            <a:r>
              <a:rPr lang="en-US" sz="2400" b="1" dirty="0"/>
              <a:t> </a:t>
            </a:r>
            <a:r>
              <a:rPr lang="en-US" sz="2400" dirty="0"/>
              <a:t>Title VII’s text protects any individual, and courts may not impose a heightened prima facie burden on majority‑group plaintiffs; the Sixth Circuit’s background‑circumstances rule cannot be reconciled with Title VII or Supreme Court precedent</a:t>
            </a:r>
          </a:p>
          <a:p>
            <a:endParaRPr lang="en-US" sz="1200" dirty="0"/>
          </a:p>
        </p:txBody>
      </p:sp>
    </p:spTree>
    <p:extLst>
      <p:ext uri="{BB962C8B-B14F-4D97-AF65-F5344CB8AC3E}">
        <p14:creationId xmlns:p14="http://schemas.microsoft.com/office/powerpoint/2010/main" val="3182631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A3E11-FC95-DFF5-140A-6992B193D03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1D259BA-EEE0-92CF-B58C-9F2AE7E97089}"/>
              </a:ext>
            </a:extLst>
          </p:cNvPr>
          <p:cNvSpPr>
            <a:spLocks noGrp="1"/>
          </p:cNvSpPr>
          <p:nvPr>
            <p:ph type="title"/>
          </p:nvPr>
        </p:nvSpPr>
        <p:spPr/>
        <p:txBody>
          <a:bodyPr/>
          <a:lstStyle/>
          <a:p>
            <a:r>
              <a:rPr lang="en-US" dirty="0"/>
              <a:t>Unanimous Decision</a:t>
            </a:r>
          </a:p>
        </p:txBody>
      </p:sp>
      <p:sp>
        <p:nvSpPr>
          <p:cNvPr id="5" name="Content Placeholder 4">
            <a:extLst>
              <a:ext uri="{FF2B5EF4-FFF2-40B4-BE49-F238E27FC236}">
                <a16:creationId xmlns:a16="http://schemas.microsoft.com/office/drawing/2014/main" id="{CC13DE44-0D5C-11CB-7693-2FE1C6C20B70}"/>
              </a:ext>
            </a:extLst>
          </p:cNvPr>
          <p:cNvSpPr>
            <a:spLocks noGrp="1"/>
          </p:cNvSpPr>
          <p:nvPr>
            <p:ph idx="1"/>
          </p:nvPr>
        </p:nvSpPr>
        <p:spPr>
          <a:xfrm>
            <a:off x="838200" y="1838739"/>
            <a:ext cx="10515600" cy="4308074"/>
          </a:xfrm>
        </p:spPr>
        <p:txBody>
          <a:bodyPr>
            <a:normAutofit fontScale="92500" lnSpcReduction="10000"/>
          </a:bodyPr>
          <a:lstStyle/>
          <a:p>
            <a:pPr marL="457200" indent="-457200">
              <a:buFont typeface="Arial" panose="020B0604020202020204" pitchFamily="34" charset="0"/>
              <a:buChar char="•"/>
            </a:pPr>
            <a:r>
              <a:rPr lang="en-US" sz="2600" dirty="0"/>
              <a:t>Title VII prohibits employers from intentionally discriminating against any individual because of protected characteristics; courts cannot impose heightened evidentiary burdens on majority group plaintiffs at the prima facie stage</a:t>
            </a:r>
          </a:p>
          <a:p>
            <a:pPr marL="457200" indent="-457200">
              <a:buFont typeface="Arial" panose="020B0604020202020204" pitchFamily="34" charset="0"/>
              <a:buChar char="•"/>
            </a:pPr>
            <a:r>
              <a:rPr lang="en-US" sz="2600" dirty="0"/>
              <a:t>Statutory Text: The phrase “any individual” in Title VII excludes judicially created tiers that make it harder for majority group plaintiffs to proceed; the statute draws no distinction based on the plaintiff’s group status</a:t>
            </a:r>
          </a:p>
          <a:p>
            <a:pPr marL="457200" indent="-457200">
              <a:buFont typeface="Arial" panose="020B0604020202020204" pitchFamily="34" charset="0"/>
              <a:buChar char="•"/>
            </a:pPr>
            <a:r>
              <a:rPr lang="en-US" sz="2600" dirty="0"/>
              <a:t>Under </a:t>
            </a:r>
            <a:r>
              <a:rPr lang="en-US" sz="2600" i="1" dirty="0"/>
              <a:t>McDonnell Douglas</a:t>
            </a:r>
            <a:r>
              <a:rPr lang="en-US" sz="2600" dirty="0"/>
              <a:t>, the prima facie showing is “not onerous”; adding a background circumstances element burdens only some plaintiffs and conflicts with the Court’s Title VII precedents</a:t>
            </a:r>
          </a:p>
          <a:p>
            <a:pPr marL="457200" indent="-457200">
              <a:buFont typeface="Arial" panose="020B0604020202020204" pitchFamily="34" charset="0"/>
              <a:buChar char="•"/>
            </a:pPr>
            <a:r>
              <a:rPr lang="en-US" sz="2600" dirty="0"/>
              <a:t>Because the Sixth Circuit imposed a nontextual, heightened prima facie requirement, its judgment was vacated and the case remanded for consideration under the ordinary Title VII framework </a:t>
            </a:r>
          </a:p>
          <a:p>
            <a:endParaRPr lang="en-US" dirty="0"/>
          </a:p>
        </p:txBody>
      </p:sp>
    </p:spTree>
    <p:extLst>
      <p:ext uri="{BB962C8B-B14F-4D97-AF65-F5344CB8AC3E}">
        <p14:creationId xmlns:p14="http://schemas.microsoft.com/office/powerpoint/2010/main" val="2347072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1">
      <a:dk1>
        <a:srgbClr val="383838"/>
      </a:dk1>
      <a:lt1>
        <a:srgbClr val="F2F2F2"/>
      </a:lt1>
      <a:dk2>
        <a:srgbClr val="44546A"/>
      </a:dk2>
      <a:lt2>
        <a:srgbClr val="F2F2F2"/>
      </a:lt2>
      <a:accent1>
        <a:srgbClr val="6A1B32"/>
      </a:accent1>
      <a:accent2>
        <a:srgbClr val="D57E00"/>
      </a:accent2>
      <a:accent3>
        <a:srgbClr val="55565A"/>
      </a:accent3>
      <a:accent4>
        <a:srgbClr val="A47400"/>
      </a:accent4>
      <a:accent5>
        <a:srgbClr val="5B9BD5"/>
      </a:accent5>
      <a:accent6>
        <a:srgbClr val="538135"/>
      </a:accent6>
      <a:hlink>
        <a:srgbClr val="034A90"/>
      </a:hlink>
      <a:folHlink>
        <a:srgbClr val="C55A11"/>
      </a:folHlink>
    </a:clrScheme>
    <a:fontScheme name="Custom 1">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1936686-642a-4e56-bca6-c0db0ec4e03b" xsi:nil="true"/>
    <lcf76f155ced4ddcb4097134ff3c332f xmlns="cb9a86e7-ebe1-4fb8-93a2-35a2a977956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9C719DB6A53E048AD5D1AB688527E3A" ma:contentTypeVersion="18" ma:contentTypeDescription="Create a new document." ma:contentTypeScope="" ma:versionID="d9bbc0e9024c2286ee435565da4619ab">
  <xsd:schema xmlns:xsd="http://www.w3.org/2001/XMLSchema" xmlns:xs="http://www.w3.org/2001/XMLSchema" xmlns:p="http://schemas.microsoft.com/office/2006/metadata/properties" xmlns:ns2="cb9a86e7-ebe1-4fb8-93a2-35a2a9779566" xmlns:ns3="81936686-642a-4e56-bca6-c0db0ec4e03b" targetNamespace="http://schemas.microsoft.com/office/2006/metadata/properties" ma:root="true" ma:fieldsID="142d994b95f667c2c887c2387c5829b4" ns2:_="" ns3:_="">
    <xsd:import namespace="cb9a86e7-ebe1-4fb8-93a2-35a2a9779566"/>
    <xsd:import namespace="81936686-642a-4e56-bca6-c0db0ec4e03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LengthInSeconds" minOccurs="0"/>
                <xsd:element ref="ns3:SharedWithUsers" minOccurs="0"/>
                <xsd:element ref="ns3:SharedWithDetail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9a86e7-ebe1-4fb8-93a2-35a2a97795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117c9308-2e32-45e3-b095-5c78db0bc454"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936686-642a-4e56-bca6-c0db0ec4e03b"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90f8a03-f133-400d-9e8b-b489ffd4f6c6}" ma:internalName="TaxCatchAll" ma:showField="CatchAllData" ma:web="81936686-642a-4e56-bca6-c0db0ec4e03b">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A2D6831-4EC7-4D82-932F-BD2A59D0F8D7}">
  <ds:schemaRefs>
    <ds:schemaRef ds:uri="http://schemas.microsoft.com/sharepoint/v3/contenttype/forms"/>
  </ds:schemaRefs>
</ds:datastoreItem>
</file>

<file path=customXml/itemProps2.xml><?xml version="1.0" encoding="utf-8"?>
<ds:datastoreItem xmlns:ds="http://schemas.openxmlformats.org/officeDocument/2006/customXml" ds:itemID="{4342ED53-DB70-4819-8E24-ED5AEDE2ADEF}">
  <ds:schemaRefs>
    <ds:schemaRef ds:uri="http://schemas.microsoft.com/office/2006/documentManagement/types"/>
    <ds:schemaRef ds:uri="http://www.w3.org/XML/1998/namespace"/>
    <ds:schemaRef ds:uri="81936686-642a-4e56-bca6-c0db0ec4e03b"/>
    <ds:schemaRef ds:uri="cb9a86e7-ebe1-4fb8-93a2-35a2a9779566"/>
    <ds:schemaRef ds:uri="http://schemas.microsoft.com/office/2006/metadata/properties"/>
    <ds:schemaRef ds:uri="http://purl.org/dc/terms/"/>
    <ds:schemaRef ds:uri="http://schemas.openxmlformats.org/package/2006/metadata/core-properties"/>
    <ds:schemaRef ds:uri="http://purl.org/dc/elements/1.1/"/>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61D9F3AB-1AD7-410B-9A74-88B78FA230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9a86e7-ebe1-4fb8-93a2-35a2a9779566"/>
    <ds:schemaRef ds:uri="81936686-642a-4e56-bca6-c0db0ec4e0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7258</TotalTime>
  <Words>2240</Words>
  <Application>Microsoft Office PowerPoint</Application>
  <PresentationFormat>Widescreen</PresentationFormat>
  <Paragraphs>137</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Navigating Reverse Discrimination Claims in the Post-Ames Era</vt:lpstr>
      <vt:lpstr>Disclaimer</vt:lpstr>
      <vt:lpstr>Questions</vt:lpstr>
      <vt:lpstr>Meet Your Presenters</vt:lpstr>
      <vt:lpstr>Agenda</vt:lpstr>
      <vt:lpstr>Title VII Reverse Discrimination Claims Pre-Ames</vt:lpstr>
      <vt:lpstr>Ames v. Ohio Department of Youth Services, 605 U.S. 303 (2025) </vt:lpstr>
      <vt:lpstr>Ames v. Ohio Department of Youth Services, 605 U.S. 303 (2025) </vt:lpstr>
      <vt:lpstr>Unanimous Decision</vt:lpstr>
      <vt:lpstr>Key Justice Thomas (Joined by Justice Gorsuch) -- Concurrence</vt:lpstr>
      <vt:lpstr>Impact of Ames</vt:lpstr>
      <vt:lpstr>Impact of Ames </vt:lpstr>
      <vt:lpstr>Is McDonnell Douglas in Jeopardy?</vt:lpstr>
      <vt:lpstr>State Cases</vt:lpstr>
      <vt:lpstr>Impact on State Discrimination Statutes</vt:lpstr>
      <vt:lpstr>What Should an Employer Do?</vt:lpstr>
      <vt:lpstr>DEI and the Current Trend</vt:lpstr>
      <vt:lpstr>Duvall v. Novant Health: $10,000,000 Jury Verdict</vt:lpstr>
      <vt:lpstr>DiBenedetto v. AT&amp;T Services, Inc</vt:lpstr>
      <vt:lpstr>EEOC v Coca-Cola Beverages Northeast, United States District Court for the District of New Hampshire, Civil Action No.: 1:26-cv-115 </vt:lpstr>
      <vt:lpstr>EEOC v. NIKE, Inc., Case No. 4:26-mc-00128</vt:lpstr>
      <vt:lpstr>Executive Branch Focus on DEI</vt:lpstr>
      <vt:lpstr>DEI Takeaways </vt:lpstr>
      <vt:lpstr>Remember This</vt:lpstr>
      <vt:lpstr>Thank you to the PLUS Diamond Sponsors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for PLUS Chapters</dc:title>
  <dc:creator>Amber Murphy</dc:creator>
  <cp:lastModifiedBy>Bailey Hutson</cp:lastModifiedBy>
  <cp:revision>24</cp:revision>
  <cp:lastPrinted>2026-03-16T22:35:23Z</cp:lastPrinted>
  <dcterms:created xsi:type="dcterms:W3CDTF">2019-11-05T19:53:03Z</dcterms:created>
  <dcterms:modified xsi:type="dcterms:W3CDTF">2026-03-19T18:22:08Z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0x010100A9C719DB6A53E048AD5D1AB688527E3A</vt:lpwstr>
  </property>
  <property fmtid="{D5CDD505-2E9C-101B-9397-08002B2CF9AE}" pid="3" name="MediaServiceImageTags">
    <vt:lpwstr/>
  </property>
  <property fmtid="{D5CDD505-2E9C-101B-9397-08002B2CF9AE}" pid="4" name="MSIP_Label_d347b247-e90e-43a3-9d7b-004f14ae6873_Enabled">
    <vt:lpwstr>true</vt:lpwstr>
  </property>
  <property fmtid="{D5CDD505-2E9C-101B-9397-08002B2CF9AE}" pid="5" name="MSIP_Label_d347b247-e90e-43a3-9d7b-004f14ae6873_SetDate">
    <vt:lpwstr>2026-03-17T15:19:07Z</vt:lpwstr>
  </property>
  <property fmtid="{D5CDD505-2E9C-101B-9397-08002B2CF9AE}" pid="6" name="MSIP_Label_d347b247-e90e-43a3-9d7b-004f14ae6873_Method">
    <vt:lpwstr>Standard</vt:lpwstr>
  </property>
  <property fmtid="{D5CDD505-2E9C-101B-9397-08002B2CF9AE}" pid="7" name="MSIP_Label_d347b247-e90e-43a3-9d7b-004f14ae6873_Name">
    <vt:lpwstr>d347b247-e90e-43a3-9d7b-004f14ae6873</vt:lpwstr>
  </property>
  <property fmtid="{D5CDD505-2E9C-101B-9397-08002B2CF9AE}" pid="8" name="MSIP_Label_d347b247-e90e-43a3-9d7b-004f14ae6873_SiteId">
    <vt:lpwstr>76e3921f-489b-4b7e-9547-9ea297add9b5</vt:lpwstr>
  </property>
  <property fmtid="{D5CDD505-2E9C-101B-9397-08002B2CF9AE}" pid="9" name="MSIP_Label_d347b247-e90e-43a3-9d7b-004f14ae6873_ActionId">
    <vt:lpwstr>9b14273e-10d4-445f-a648-ee7ed10946fb</vt:lpwstr>
  </property>
  <property fmtid="{D5CDD505-2E9C-101B-9397-08002B2CF9AE}" pid="10" name="MSIP_Label_d347b247-e90e-43a3-9d7b-004f14ae6873_ContentBits">
    <vt:lpwstr>0</vt:lpwstr>
  </property>
  <property fmtid="{D5CDD505-2E9C-101B-9397-08002B2CF9AE}" pid="11" name="MSIP_Label_d347b247-e90e-43a3-9d7b-004f14ae6873_Tag">
    <vt:lpwstr>10, 3, 0, 1</vt:lpwstr>
  </property>
</Properties>
</file>